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1" r:id="rId2"/>
    <p:sldId id="292" r:id="rId3"/>
    <p:sldId id="301" r:id="rId4"/>
    <p:sldId id="290" r:id="rId5"/>
    <p:sldId id="283" r:id="rId6"/>
    <p:sldId id="284" r:id="rId7"/>
    <p:sldId id="262" r:id="rId8"/>
    <p:sldId id="302" r:id="rId9"/>
    <p:sldId id="286" r:id="rId10"/>
    <p:sldId id="295" r:id="rId11"/>
    <p:sldId id="266" r:id="rId12"/>
    <p:sldId id="300" r:id="rId13"/>
    <p:sldId id="296" r:id="rId14"/>
    <p:sldId id="297" r:id="rId15"/>
    <p:sldId id="269" r:id="rId16"/>
    <p:sldId id="271" r:id="rId17"/>
    <p:sldId id="273" r:id="rId18"/>
    <p:sldId id="298" r:id="rId19"/>
    <p:sldId id="275" r:id="rId20"/>
    <p:sldId id="276" r:id="rId21"/>
    <p:sldId id="277" r:id="rId22"/>
    <p:sldId id="278"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5" autoAdjust="0"/>
    <p:restoredTop sz="85294" autoAdjust="0"/>
  </p:normalViewPr>
  <p:slideViewPr>
    <p:cSldViewPr snapToGrid="0">
      <p:cViewPr varScale="1">
        <p:scale>
          <a:sx n="89" d="100"/>
          <a:sy n="89" d="100"/>
        </p:scale>
        <p:origin x="396" y="96"/>
      </p:cViewPr>
      <p:guideLst>
        <p:guide orient="horz" pos="2160"/>
        <p:guide pos="2880"/>
      </p:guideLst>
    </p:cSldViewPr>
  </p:slid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62" d="100"/>
          <a:sy n="62" d="100"/>
        </p:scale>
        <p:origin x="23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image" Target="../media/image40.jpeg"/><Relationship Id="rId5" Type="http://schemas.openxmlformats.org/officeDocument/2006/relationships/image" Target="../media/image44.jpe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9C7CA-42F2-407E-B89D-B3E59AC8E3B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79019484-0B5C-4E81-90E0-A96E98DC16BE}">
      <dgm:prSet phldrT="[Text]"/>
      <dgm:spPr/>
      <dgm:t>
        <a:bodyPr/>
        <a:lstStyle/>
        <a:p>
          <a:r>
            <a:rPr lang="en-GB" dirty="0"/>
            <a:t>Understand your site</a:t>
          </a:r>
        </a:p>
      </dgm:t>
    </dgm:pt>
    <dgm:pt modelId="{14B092EC-134D-46A8-A111-7EB35BCEB290}" type="parTrans" cxnId="{28CDCBCF-D784-4CC1-A4FE-F3F729ECBC30}">
      <dgm:prSet/>
      <dgm:spPr/>
      <dgm:t>
        <a:bodyPr/>
        <a:lstStyle/>
        <a:p>
          <a:endParaRPr lang="en-GB"/>
        </a:p>
      </dgm:t>
    </dgm:pt>
    <dgm:pt modelId="{3C0B7E44-467F-4663-8CBE-A0959FB8AC08}" type="sibTrans" cxnId="{28CDCBCF-D784-4CC1-A4FE-F3F729ECBC30}">
      <dgm:prSet/>
      <dgm:spPr/>
      <dgm:t>
        <a:bodyPr/>
        <a:lstStyle/>
        <a:p>
          <a:endParaRPr lang="en-GB"/>
        </a:p>
      </dgm:t>
    </dgm:pt>
    <dgm:pt modelId="{26C4A826-0791-4F3E-A579-38014D4E7F9E}">
      <dgm:prSet phldrT="[Text]"/>
      <dgm:spPr/>
      <dgm:t>
        <a:bodyPr/>
        <a:lstStyle/>
        <a:p>
          <a:r>
            <a:rPr lang="en-GB" dirty="0"/>
            <a:t>Understand how INNS are introduced to your site</a:t>
          </a:r>
        </a:p>
      </dgm:t>
    </dgm:pt>
    <dgm:pt modelId="{49D895DB-E53B-460C-8F65-D117A37BA928}" type="parTrans" cxnId="{CD9C17EE-D980-430D-BDAF-F3C4518B8B9A}">
      <dgm:prSet/>
      <dgm:spPr/>
      <dgm:t>
        <a:bodyPr/>
        <a:lstStyle/>
        <a:p>
          <a:endParaRPr lang="en-GB"/>
        </a:p>
      </dgm:t>
    </dgm:pt>
    <dgm:pt modelId="{F2FCC90A-C557-42CB-ACC7-F447338F8FF8}" type="sibTrans" cxnId="{CD9C17EE-D980-430D-BDAF-F3C4518B8B9A}">
      <dgm:prSet/>
      <dgm:spPr/>
      <dgm:t>
        <a:bodyPr/>
        <a:lstStyle/>
        <a:p>
          <a:endParaRPr lang="en-GB"/>
        </a:p>
      </dgm:t>
    </dgm:pt>
    <dgm:pt modelId="{E44EBFF2-580D-4CFB-AA8C-68C8CFCA5A8E}">
      <dgm:prSet phldrT="[Text]"/>
      <dgm:spPr/>
      <dgm:t>
        <a:bodyPr/>
        <a:lstStyle/>
        <a:p>
          <a:r>
            <a:rPr lang="en-GB" dirty="0"/>
            <a:t>List site activities</a:t>
          </a:r>
        </a:p>
      </dgm:t>
    </dgm:pt>
    <dgm:pt modelId="{547A6DFE-1CD2-4AF8-867D-92B08D27F5F0}" type="parTrans" cxnId="{533162C5-C1DE-4C30-BBDB-056E50B1CC25}">
      <dgm:prSet/>
      <dgm:spPr/>
      <dgm:t>
        <a:bodyPr/>
        <a:lstStyle/>
        <a:p>
          <a:endParaRPr lang="en-GB"/>
        </a:p>
      </dgm:t>
    </dgm:pt>
    <dgm:pt modelId="{230ACC9C-74BE-4EBB-B26D-31AA8A4E5385}" type="sibTrans" cxnId="{533162C5-C1DE-4C30-BBDB-056E50B1CC25}">
      <dgm:prSet/>
      <dgm:spPr/>
      <dgm:t>
        <a:bodyPr/>
        <a:lstStyle/>
        <a:p>
          <a:endParaRPr lang="en-GB"/>
        </a:p>
      </dgm:t>
    </dgm:pt>
    <dgm:pt modelId="{3CC4A1E3-4E0E-4104-A64C-783107B86356}">
      <dgm:prSet phldrT="[Text]"/>
      <dgm:spPr/>
      <dgm:t>
        <a:bodyPr/>
        <a:lstStyle/>
        <a:p>
          <a:r>
            <a:rPr lang="en-GB" dirty="0"/>
            <a:t>List </a:t>
          </a:r>
          <a:r>
            <a:rPr lang="en-GB"/>
            <a:t>biosecurity measure</a:t>
          </a:r>
          <a:endParaRPr lang="en-GB" dirty="0"/>
        </a:p>
      </dgm:t>
    </dgm:pt>
    <dgm:pt modelId="{AC891333-50C5-4206-9BA9-5700D2272958}" type="parTrans" cxnId="{502D2ECE-E8C6-40F3-AB77-12FE1BB389F1}">
      <dgm:prSet/>
      <dgm:spPr/>
      <dgm:t>
        <a:bodyPr/>
        <a:lstStyle/>
        <a:p>
          <a:endParaRPr lang="en-GB"/>
        </a:p>
      </dgm:t>
    </dgm:pt>
    <dgm:pt modelId="{60521175-2A61-494E-B723-1EC325B19FFB}" type="sibTrans" cxnId="{502D2ECE-E8C6-40F3-AB77-12FE1BB389F1}">
      <dgm:prSet/>
      <dgm:spPr/>
      <dgm:t>
        <a:bodyPr/>
        <a:lstStyle/>
        <a:p>
          <a:endParaRPr lang="en-GB"/>
        </a:p>
      </dgm:t>
    </dgm:pt>
    <dgm:pt modelId="{F73F7CB2-03CF-42BE-A643-C05C7F18F70A}">
      <dgm:prSet phldrT="[Text]"/>
      <dgm:spPr/>
      <dgm:t>
        <a:bodyPr/>
        <a:lstStyle/>
        <a:p>
          <a:r>
            <a:rPr lang="en-GB" dirty="0"/>
            <a:t>Contingency, monitoring and surveillance</a:t>
          </a:r>
        </a:p>
      </dgm:t>
    </dgm:pt>
    <dgm:pt modelId="{0F193E64-FB3B-41A6-B447-F7B445771713}" type="parTrans" cxnId="{ED77527E-1215-42A6-B63C-046F8ADD1C81}">
      <dgm:prSet/>
      <dgm:spPr/>
      <dgm:t>
        <a:bodyPr/>
        <a:lstStyle/>
        <a:p>
          <a:endParaRPr lang="en-GB"/>
        </a:p>
      </dgm:t>
    </dgm:pt>
    <dgm:pt modelId="{E9A2F4CF-9651-476A-9F4F-61C1D2145FBB}" type="sibTrans" cxnId="{ED77527E-1215-42A6-B63C-046F8ADD1C81}">
      <dgm:prSet/>
      <dgm:spPr/>
      <dgm:t>
        <a:bodyPr/>
        <a:lstStyle/>
        <a:p>
          <a:endParaRPr lang="en-GB"/>
        </a:p>
      </dgm:t>
    </dgm:pt>
    <dgm:pt modelId="{26846EED-D786-4ED6-98D4-42C5ABD507C2}" type="pres">
      <dgm:prSet presAssocID="{8679C7CA-42F2-407E-B89D-B3E59AC8E3B7}" presName="linearFlow" presStyleCnt="0">
        <dgm:presLayoutVars>
          <dgm:dir/>
          <dgm:resizeHandles val="exact"/>
        </dgm:presLayoutVars>
      </dgm:prSet>
      <dgm:spPr/>
    </dgm:pt>
    <dgm:pt modelId="{FEB3EEC1-E7CB-4FB9-8909-8E0BE8B1A198}" type="pres">
      <dgm:prSet presAssocID="{79019484-0B5C-4E81-90E0-A96E98DC16BE}" presName="comp" presStyleCnt="0"/>
      <dgm:spPr/>
    </dgm:pt>
    <dgm:pt modelId="{96A41093-18E0-4E7D-BA1A-D0E1A62D581D}" type="pres">
      <dgm:prSet presAssocID="{79019484-0B5C-4E81-90E0-A96E98DC16BE}" presName="rect2" presStyleLbl="node1" presStyleIdx="0" presStyleCnt="5">
        <dgm:presLayoutVars>
          <dgm:bulletEnabled val="1"/>
        </dgm:presLayoutVars>
      </dgm:prSet>
      <dgm:spPr/>
      <dgm:t>
        <a:bodyPr/>
        <a:lstStyle/>
        <a:p>
          <a:endParaRPr lang="en-GB"/>
        </a:p>
      </dgm:t>
    </dgm:pt>
    <dgm:pt modelId="{18854D8A-044B-489B-9F73-D74CE729D17F}" type="pres">
      <dgm:prSet presAssocID="{79019484-0B5C-4E81-90E0-A96E98DC16BE}" presName="rect1" presStyleLbl="lnNode1" presStyleIdx="0" presStyleCnt="5"/>
      <dgm:spPr>
        <a:blipFill rotWithShape="1">
          <a:blip xmlns:r="http://schemas.openxmlformats.org/officeDocument/2006/relationships" r:embed="rId1"/>
          <a:srcRect/>
          <a:stretch>
            <a:fillRect l="-18000" r="-18000"/>
          </a:stretch>
        </a:blipFill>
      </dgm:spPr>
    </dgm:pt>
    <dgm:pt modelId="{55C7204D-4B05-4B88-BDE6-699CB8C7BCB5}" type="pres">
      <dgm:prSet presAssocID="{3C0B7E44-467F-4663-8CBE-A0959FB8AC08}" presName="sibTrans" presStyleCnt="0"/>
      <dgm:spPr/>
    </dgm:pt>
    <dgm:pt modelId="{2D908E47-F582-47C9-9A2D-C7D4C2AC6DAF}" type="pres">
      <dgm:prSet presAssocID="{26C4A826-0791-4F3E-A579-38014D4E7F9E}" presName="comp" presStyleCnt="0"/>
      <dgm:spPr/>
    </dgm:pt>
    <dgm:pt modelId="{1E206776-0993-42E6-A469-263061A02BD4}" type="pres">
      <dgm:prSet presAssocID="{26C4A826-0791-4F3E-A579-38014D4E7F9E}" presName="rect2" presStyleLbl="node1" presStyleIdx="1" presStyleCnt="5">
        <dgm:presLayoutVars>
          <dgm:bulletEnabled val="1"/>
        </dgm:presLayoutVars>
      </dgm:prSet>
      <dgm:spPr/>
      <dgm:t>
        <a:bodyPr/>
        <a:lstStyle/>
        <a:p>
          <a:endParaRPr lang="en-GB"/>
        </a:p>
      </dgm:t>
    </dgm:pt>
    <dgm:pt modelId="{43EDCF88-2829-4AA2-9699-E26A289CA4AE}" type="pres">
      <dgm:prSet presAssocID="{26C4A826-0791-4F3E-A579-38014D4E7F9E}" presName="rect1" presStyleLbl="ln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2EE9D675-646A-491C-8F1C-A565FD491479}" type="pres">
      <dgm:prSet presAssocID="{F2FCC90A-C557-42CB-ACC7-F447338F8FF8}" presName="sibTrans" presStyleCnt="0"/>
      <dgm:spPr/>
    </dgm:pt>
    <dgm:pt modelId="{B3C38464-F06B-4034-9C35-233465BC0729}" type="pres">
      <dgm:prSet presAssocID="{E44EBFF2-580D-4CFB-AA8C-68C8CFCA5A8E}" presName="comp" presStyleCnt="0"/>
      <dgm:spPr/>
    </dgm:pt>
    <dgm:pt modelId="{242E03D9-5503-412C-81C6-77EADF2BFCFC}" type="pres">
      <dgm:prSet presAssocID="{E44EBFF2-580D-4CFB-AA8C-68C8CFCA5A8E}" presName="rect2" presStyleLbl="node1" presStyleIdx="2" presStyleCnt="5">
        <dgm:presLayoutVars>
          <dgm:bulletEnabled val="1"/>
        </dgm:presLayoutVars>
      </dgm:prSet>
      <dgm:spPr/>
      <dgm:t>
        <a:bodyPr/>
        <a:lstStyle/>
        <a:p>
          <a:endParaRPr lang="en-GB"/>
        </a:p>
      </dgm:t>
    </dgm:pt>
    <dgm:pt modelId="{C4AE0D36-7644-47D3-892C-C9C9E5FD8522}" type="pres">
      <dgm:prSet presAssocID="{E44EBFF2-580D-4CFB-AA8C-68C8CFCA5A8E}" presName="rect1" presStyleLbl="ln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6279EDD1-AD6D-4C06-A8C3-FB31D53DD8AE}" type="pres">
      <dgm:prSet presAssocID="{230ACC9C-74BE-4EBB-B26D-31AA8A4E5385}" presName="sibTrans" presStyleCnt="0"/>
      <dgm:spPr/>
    </dgm:pt>
    <dgm:pt modelId="{B99201FB-8006-42EC-8DC5-D457D77C9675}" type="pres">
      <dgm:prSet presAssocID="{3CC4A1E3-4E0E-4104-A64C-783107B86356}" presName="comp" presStyleCnt="0"/>
      <dgm:spPr/>
    </dgm:pt>
    <dgm:pt modelId="{49AFE71B-7057-4DFF-90BB-C448AB9F245B}" type="pres">
      <dgm:prSet presAssocID="{3CC4A1E3-4E0E-4104-A64C-783107B86356}" presName="rect2" presStyleLbl="node1" presStyleIdx="3" presStyleCnt="5">
        <dgm:presLayoutVars>
          <dgm:bulletEnabled val="1"/>
        </dgm:presLayoutVars>
      </dgm:prSet>
      <dgm:spPr/>
      <dgm:t>
        <a:bodyPr/>
        <a:lstStyle/>
        <a:p>
          <a:endParaRPr lang="en-GB"/>
        </a:p>
      </dgm:t>
    </dgm:pt>
    <dgm:pt modelId="{DC7D5587-E921-443F-9F72-F0219C94C905}" type="pres">
      <dgm:prSet presAssocID="{3CC4A1E3-4E0E-4104-A64C-783107B86356}" presName="rect1" presStyleLbl="ln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 modelId="{D89A76E4-267F-4D08-9B2A-5E67952ED1A9}" type="pres">
      <dgm:prSet presAssocID="{60521175-2A61-494E-B723-1EC325B19FFB}" presName="sibTrans" presStyleCnt="0"/>
      <dgm:spPr/>
    </dgm:pt>
    <dgm:pt modelId="{5C566613-0D29-45BD-9189-95B3D2B11CF5}" type="pres">
      <dgm:prSet presAssocID="{F73F7CB2-03CF-42BE-A643-C05C7F18F70A}" presName="comp" presStyleCnt="0"/>
      <dgm:spPr/>
    </dgm:pt>
    <dgm:pt modelId="{E50D86CE-E08A-431F-BC84-0E93B7A393F0}" type="pres">
      <dgm:prSet presAssocID="{F73F7CB2-03CF-42BE-A643-C05C7F18F70A}" presName="rect2" presStyleLbl="node1" presStyleIdx="4" presStyleCnt="5">
        <dgm:presLayoutVars>
          <dgm:bulletEnabled val="1"/>
        </dgm:presLayoutVars>
      </dgm:prSet>
      <dgm:spPr/>
      <dgm:t>
        <a:bodyPr/>
        <a:lstStyle/>
        <a:p>
          <a:endParaRPr lang="en-GB"/>
        </a:p>
      </dgm:t>
    </dgm:pt>
    <dgm:pt modelId="{AB929EDB-C189-498C-B2C1-9A9A1765F26D}" type="pres">
      <dgm:prSet presAssocID="{F73F7CB2-03CF-42BE-A643-C05C7F18F70A}" presName="rect1" presStyleLbl="ln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8000" r="-28000"/>
          </a:stretch>
        </a:blipFill>
      </dgm:spPr>
    </dgm:pt>
  </dgm:ptLst>
  <dgm:cxnLst>
    <dgm:cxn modelId="{340CF51F-7659-454D-865A-04219BB98918}" type="presOf" srcId="{F73F7CB2-03CF-42BE-A643-C05C7F18F70A}" destId="{E50D86CE-E08A-431F-BC84-0E93B7A393F0}" srcOrd="0" destOrd="0" presId="urn:microsoft.com/office/officeart/2008/layout/AlternatingPictureBlocks"/>
    <dgm:cxn modelId="{B43A396D-3D79-4F34-B28F-904D1B858630}" type="presOf" srcId="{E44EBFF2-580D-4CFB-AA8C-68C8CFCA5A8E}" destId="{242E03D9-5503-412C-81C6-77EADF2BFCFC}" srcOrd="0" destOrd="0" presId="urn:microsoft.com/office/officeart/2008/layout/AlternatingPictureBlocks"/>
    <dgm:cxn modelId="{CD9C17EE-D980-430D-BDAF-F3C4518B8B9A}" srcId="{8679C7CA-42F2-407E-B89D-B3E59AC8E3B7}" destId="{26C4A826-0791-4F3E-A579-38014D4E7F9E}" srcOrd="1" destOrd="0" parTransId="{49D895DB-E53B-460C-8F65-D117A37BA928}" sibTransId="{F2FCC90A-C557-42CB-ACC7-F447338F8FF8}"/>
    <dgm:cxn modelId="{533162C5-C1DE-4C30-BBDB-056E50B1CC25}" srcId="{8679C7CA-42F2-407E-B89D-B3E59AC8E3B7}" destId="{E44EBFF2-580D-4CFB-AA8C-68C8CFCA5A8E}" srcOrd="2" destOrd="0" parTransId="{547A6DFE-1CD2-4AF8-867D-92B08D27F5F0}" sibTransId="{230ACC9C-74BE-4EBB-B26D-31AA8A4E5385}"/>
    <dgm:cxn modelId="{6EB7FE60-ACA3-43F5-8DA6-ABC2AD23EB18}" type="presOf" srcId="{79019484-0B5C-4E81-90E0-A96E98DC16BE}" destId="{96A41093-18E0-4E7D-BA1A-D0E1A62D581D}" srcOrd="0" destOrd="0" presId="urn:microsoft.com/office/officeart/2008/layout/AlternatingPictureBlocks"/>
    <dgm:cxn modelId="{DD2DD3E0-9121-4D79-B9C8-DE34F665A62A}" type="presOf" srcId="{8679C7CA-42F2-407E-B89D-B3E59AC8E3B7}" destId="{26846EED-D786-4ED6-98D4-42C5ABD507C2}" srcOrd="0" destOrd="0" presId="urn:microsoft.com/office/officeart/2008/layout/AlternatingPictureBlocks"/>
    <dgm:cxn modelId="{ED77527E-1215-42A6-B63C-046F8ADD1C81}" srcId="{8679C7CA-42F2-407E-B89D-B3E59AC8E3B7}" destId="{F73F7CB2-03CF-42BE-A643-C05C7F18F70A}" srcOrd="4" destOrd="0" parTransId="{0F193E64-FB3B-41A6-B447-F7B445771713}" sibTransId="{E9A2F4CF-9651-476A-9F4F-61C1D2145FBB}"/>
    <dgm:cxn modelId="{502D2ECE-E8C6-40F3-AB77-12FE1BB389F1}" srcId="{8679C7CA-42F2-407E-B89D-B3E59AC8E3B7}" destId="{3CC4A1E3-4E0E-4104-A64C-783107B86356}" srcOrd="3" destOrd="0" parTransId="{AC891333-50C5-4206-9BA9-5700D2272958}" sibTransId="{60521175-2A61-494E-B723-1EC325B19FFB}"/>
    <dgm:cxn modelId="{28CDCBCF-D784-4CC1-A4FE-F3F729ECBC30}" srcId="{8679C7CA-42F2-407E-B89D-B3E59AC8E3B7}" destId="{79019484-0B5C-4E81-90E0-A96E98DC16BE}" srcOrd="0" destOrd="0" parTransId="{14B092EC-134D-46A8-A111-7EB35BCEB290}" sibTransId="{3C0B7E44-467F-4663-8CBE-A0959FB8AC08}"/>
    <dgm:cxn modelId="{1C7B872B-8492-495C-A97A-756323DE2B27}" type="presOf" srcId="{3CC4A1E3-4E0E-4104-A64C-783107B86356}" destId="{49AFE71B-7057-4DFF-90BB-C448AB9F245B}" srcOrd="0" destOrd="0" presId="urn:microsoft.com/office/officeart/2008/layout/AlternatingPictureBlocks"/>
    <dgm:cxn modelId="{D0C80955-8AFE-4A83-94D1-1783FFD86D06}" type="presOf" srcId="{26C4A826-0791-4F3E-A579-38014D4E7F9E}" destId="{1E206776-0993-42E6-A469-263061A02BD4}" srcOrd="0" destOrd="0" presId="urn:microsoft.com/office/officeart/2008/layout/AlternatingPictureBlocks"/>
    <dgm:cxn modelId="{19860A14-2E1B-452A-94DB-1FB6CF2A7368}" type="presParOf" srcId="{26846EED-D786-4ED6-98D4-42C5ABD507C2}" destId="{FEB3EEC1-E7CB-4FB9-8909-8E0BE8B1A198}" srcOrd="0" destOrd="0" presId="urn:microsoft.com/office/officeart/2008/layout/AlternatingPictureBlocks"/>
    <dgm:cxn modelId="{8EFE1F05-8FFC-4682-ABE2-D414CF1ABD10}" type="presParOf" srcId="{FEB3EEC1-E7CB-4FB9-8909-8E0BE8B1A198}" destId="{96A41093-18E0-4E7D-BA1A-D0E1A62D581D}" srcOrd="0" destOrd="0" presId="urn:microsoft.com/office/officeart/2008/layout/AlternatingPictureBlocks"/>
    <dgm:cxn modelId="{262FA96F-E5D6-45A5-870B-58B3A8D32D74}" type="presParOf" srcId="{FEB3EEC1-E7CB-4FB9-8909-8E0BE8B1A198}" destId="{18854D8A-044B-489B-9F73-D74CE729D17F}" srcOrd="1" destOrd="0" presId="urn:microsoft.com/office/officeart/2008/layout/AlternatingPictureBlocks"/>
    <dgm:cxn modelId="{875F8353-19B9-44CC-A690-54DA36EA94E1}" type="presParOf" srcId="{26846EED-D786-4ED6-98D4-42C5ABD507C2}" destId="{55C7204D-4B05-4B88-BDE6-699CB8C7BCB5}" srcOrd="1" destOrd="0" presId="urn:microsoft.com/office/officeart/2008/layout/AlternatingPictureBlocks"/>
    <dgm:cxn modelId="{C3BF8EE9-E0F1-44DE-922B-4D9AE23A927F}" type="presParOf" srcId="{26846EED-D786-4ED6-98D4-42C5ABD507C2}" destId="{2D908E47-F582-47C9-9A2D-C7D4C2AC6DAF}" srcOrd="2" destOrd="0" presId="urn:microsoft.com/office/officeart/2008/layout/AlternatingPictureBlocks"/>
    <dgm:cxn modelId="{F8F0B32E-0D06-4DA4-B53A-A3561530AECE}" type="presParOf" srcId="{2D908E47-F582-47C9-9A2D-C7D4C2AC6DAF}" destId="{1E206776-0993-42E6-A469-263061A02BD4}" srcOrd="0" destOrd="0" presId="urn:microsoft.com/office/officeart/2008/layout/AlternatingPictureBlocks"/>
    <dgm:cxn modelId="{5331D9FC-6EB8-4662-8BDE-65030A33B643}" type="presParOf" srcId="{2D908E47-F582-47C9-9A2D-C7D4C2AC6DAF}" destId="{43EDCF88-2829-4AA2-9699-E26A289CA4AE}" srcOrd="1" destOrd="0" presId="urn:microsoft.com/office/officeart/2008/layout/AlternatingPictureBlocks"/>
    <dgm:cxn modelId="{851F22A5-836E-46C9-9D2C-32B9E3F55916}" type="presParOf" srcId="{26846EED-D786-4ED6-98D4-42C5ABD507C2}" destId="{2EE9D675-646A-491C-8F1C-A565FD491479}" srcOrd="3" destOrd="0" presId="urn:microsoft.com/office/officeart/2008/layout/AlternatingPictureBlocks"/>
    <dgm:cxn modelId="{F9C4FCB7-4CD6-40AF-8B40-173AE5DB3C8B}" type="presParOf" srcId="{26846EED-D786-4ED6-98D4-42C5ABD507C2}" destId="{B3C38464-F06B-4034-9C35-233465BC0729}" srcOrd="4" destOrd="0" presId="urn:microsoft.com/office/officeart/2008/layout/AlternatingPictureBlocks"/>
    <dgm:cxn modelId="{11798076-D55E-45A4-B73E-EE8CA769E72B}" type="presParOf" srcId="{B3C38464-F06B-4034-9C35-233465BC0729}" destId="{242E03D9-5503-412C-81C6-77EADF2BFCFC}" srcOrd="0" destOrd="0" presId="urn:microsoft.com/office/officeart/2008/layout/AlternatingPictureBlocks"/>
    <dgm:cxn modelId="{E51B6342-1DE6-4463-B7E1-CC987F936C0D}" type="presParOf" srcId="{B3C38464-F06B-4034-9C35-233465BC0729}" destId="{C4AE0D36-7644-47D3-892C-C9C9E5FD8522}" srcOrd="1" destOrd="0" presId="urn:microsoft.com/office/officeart/2008/layout/AlternatingPictureBlocks"/>
    <dgm:cxn modelId="{C62D7C4F-7FE2-45AE-BB00-D5AEAB49828D}" type="presParOf" srcId="{26846EED-D786-4ED6-98D4-42C5ABD507C2}" destId="{6279EDD1-AD6D-4C06-A8C3-FB31D53DD8AE}" srcOrd="5" destOrd="0" presId="urn:microsoft.com/office/officeart/2008/layout/AlternatingPictureBlocks"/>
    <dgm:cxn modelId="{6AABBA5A-075C-4177-AAC8-19E40571141E}" type="presParOf" srcId="{26846EED-D786-4ED6-98D4-42C5ABD507C2}" destId="{B99201FB-8006-42EC-8DC5-D457D77C9675}" srcOrd="6" destOrd="0" presId="urn:microsoft.com/office/officeart/2008/layout/AlternatingPictureBlocks"/>
    <dgm:cxn modelId="{2AD53213-5F56-45A7-B6F7-D38AAAA09F80}" type="presParOf" srcId="{B99201FB-8006-42EC-8DC5-D457D77C9675}" destId="{49AFE71B-7057-4DFF-90BB-C448AB9F245B}" srcOrd="0" destOrd="0" presId="urn:microsoft.com/office/officeart/2008/layout/AlternatingPictureBlocks"/>
    <dgm:cxn modelId="{59EF5BC7-2C48-4328-85C9-1A7E57515A38}" type="presParOf" srcId="{B99201FB-8006-42EC-8DC5-D457D77C9675}" destId="{DC7D5587-E921-443F-9F72-F0219C94C905}" srcOrd="1" destOrd="0" presId="urn:microsoft.com/office/officeart/2008/layout/AlternatingPictureBlocks"/>
    <dgm:cxn modelId="{D9337189-D1D2-416F-AE5F-AF30471F730C}" type="presParOf" srcId="{26846EED-D786-4ED6-98D4-42C5ABD507C2}" destId="{D89A76E4-267F-4D08-9B2A-5E67952ED1A9}" srcOrd="7" destOrd="0" presId="urn:microsoft.com/office/officeart/2008/layout/AlternatingPictureBlocks"/>
    <dgm:cxn modelId="{079B5780-008C-4E0E-AA94-13C9A4CB4C96}" type="presParOf" srcId="{26846EED-D786-4ED6-98D4-42C5ABD507C2}" destId="{5C566613-0D29-45BD-9189-95B3D2B11CF5}" srcOrd="8" destOrd="0" presId="urn:microsoft.com/office/officeart/2008/layout/AlternatingPictureBlocks"/>
    <dgm:cxn modelId="{59DB469C-6ACA-47E9-8B49-F7BBA086ADFF}" type="presParOf" srcId="{5C566613-0D29-45BD-9189-95B3D2B11CF5}" destId="{E50D86CE-E08A-431F-BC84-0E93B7A393F0}" srcOrd="0" destOrd="0" presId="urn:microsoft.com/office/officeart/2008/layout/AlternatingPictureBlocks"/>
    <dgm:cxn modelId="{2C687404-61C6-494C-8998-AA148939AD56}" type="presParOf" srcId="{5C566613-0D29-45BD-9189-95B3D2B11CF5}" destId="{AB929EDB-C189-498C-B2C1-9A9A1765F26D}"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CC131-AE95-4DFB-AB67-08B19777DF12}" type="datetimeFigureOut">
              <a:rPr lang="en-GB" smtClean="0"/>
              <a:t>13/11/2019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46BE4-6D28-4997-AD72-223485AD869A}" type="slidenum">
              <a:rPr lang="en-GB" smtClean="0"/>
              <a:t>‹#›</a:t>
            </a:fld>
            <a:endParaRPr lang="en-GB"/>
          </a:p>
        </p:txBody>
      </p:sp>
    </p:spTree>
    <p:extLst>
      <p:ext uri="{BB962C8B-B14F-4D97-AF65-F5344CB8AC3E}">
        <p14:creationId xmlns:p14="http://schemas.microsoft.com/office/powerpoint/2010/main" val="266949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lert_nonnative@ceh.ac.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7" Type="http://schemas.openxmlformats.org/officeDocument/2006/relationships/hyperlink" Target="http://ec.europa.eu/environment/water/water-framework/index_e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c.europa.eu/environment/nature/invasivealien/index_en.htm" TargetMode="External"/><Relationship Id="rId5" Type="http://schemas.openxmlformats.org/officeDocument/2006/relationships/hyperlink" Target="https://www.cbd.int/doc/external/cop-09/bern-01-en.pdf" TargetMode="External"/><Relationship Id="rId4" Type="http://schemas.openxmlformats.org/officeDocument/2006/relationships/hyperlink" Target="http://jncc.defra.gov.uk/PDF/waca1981_schedule9.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239008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Other reasons to take INNS seriously include the public perception of your sport, members’ interests and donors or supporters of your sport. Each of these key audiences have, over time, become more aware of the need to be seen to be more environmentally aware.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reputational gains from being a sustainable organisation are significant and many partners and donors will expect to see you taking steps to reduce the impact of your activities including producing environmental or sustainability charters, for example.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10</a:t>
            </a:fld>
            <a:endParaRPr lang="en-GB"/>
          </a:p>
        </p:txBody>
      </p:sp>
    </p:spTree>
    <p:extLst>
      <p:ext uri="{BB962C8B-B14F-4D97-AF65-F5344CB8AC3E}">
        <p14:creationId xmlns:p14="http://schemas.microsoft.com/office/powerpoint/2010/main" val="211030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smtClean="0">
                <a:solidFill>
                  <a:schemeClr val="tx1"/>
                </a:solidFill>
                <a:effectLst/>
                <a:latin typeface="+mn-lt"/>
                <a:ea typeface="+mn-ea"/>
                <a:cs typeface="+mn-cs"/>
              </a:rPr>
              <a:t>H</a:t>
            </a:r>
            <a:r>
              <a:rPr lang="en-GB" sz="1200" kern="1200" baseline="0" smtClean="0">
                <a:solidFill>
                  <a:schemeClr val="tx1"/>
                </a:solidFill>
                <a:effectLst/>
                <a:latin typeface="+mn-lt"/>
                <a:ea typeface="+mn-ea"/>
                <a:cs typeface="+mn-cs"/>
              </a:rPr>
              <a:t>elping </a:t>
            </a:r>
            <a:r>
              <a:rPr lang="en-GB" sz="1200" kern="1200" baseline="0" dirty="0" smtClean="0">
                <a:solidFill>
                  <a:schemeClr val="tx1"/>
                </a:solidFill>
                <a:effectLst/>
                <a:latin typeface="+mn-lt"/>
                <a:ea typeface="+mn-ea"/>
                <a:cs typeface="+mn-cs"/>
              </a:rPr>
              <a:t>managing</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a club </a:t>
            </a:r>
            <a:r>
              <a:rPr lang="en-GB" sz="1200" kern="1200" dirty="0" smtClean="0">
                <a:solidFill>
                  <a:schemeClr val="tx1"/>
                </a:solidFill>
                <a:effectLst/>
                <a:latin typeface="+mn-lt"/>
                <a:ea typeface="+mn-ea"/>
                <a:cs typeface="+mn-cs"/>
              </a:rPr>
              <a:t>is </a:t>
            </a:r>
            <a:r>
              <a:rPr lang="en-GB" sz="1200" kern="1200" dirty="0">
                <a:solidFill>
                  <a:schemeClr val="tx1"/>
                </a:solidFill>
                <a:effectLst/>
                <a:latin typeface="+mn-lt"/>
                <a:ea typeface="+mn-ea"/>
                <a:cs typeface="+mn-cs"/>
              </a:rPr>
              <a:t>time consuming and complex. The last thing you want is another task to add to the list. However, if you introduce practical measures to reduce biosecurity risks into the day to day running of your club you will soon discover that it will become second nature and save you a lot of effort in the long run.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essence of good biosecurity is to identify the high-risk activities and then ensure that everyone plays their part in reducing that risk.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Any time</a:t>
            </a:r>
            <a:r>
              <a:rPr lang="en-GB" sz="1200" kern="1200" baseline="0" dirty="0" smtClean="0">
                <a:solidFill>
                  <a:schemeClr val="tx1"/>
                </a:solidFill>
                <a:effectLst/>
                <a:latin typeface="+mn-lt"/>
                <a:ea typeface="+mn-ea"/>
                <a:cs typeface="+mn-cs"/>
              </a:rPr>
              <a:t> you enter and leave an area around a water body, </a:t>
            </a:r>
            <a:r>
              <a:rPr lang="en-GB" sz="1200" kern="1200" dirty="0" smtClean="0">
                <a:solidFill>
                  <a:schemeClr val="tx1"/>
                </a:solidFill>
                <a:effectLst/>
                <a:latin typeface="+mn-lt"/>
                <a:ea typeface="+mn-ea"/>
                <a:cs typeface="+mn-cs"/>
              </a:rPr>
              <a:t>you run the risk of moving INNS from one site to another.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Even a relatively small change of location can mean the difference between an INNS becoming invasive or staying relatively under control, so it is important for you to follow the best practice that we talk about here. Invasive plant seeds and fragments can travel greater distances on boots than by wind; many species</a:t>
            </a:r>
            <a:r>
              <a:rPr lang="en-GB" sz="1200" kern="1200" baseline="0" dirty="0" smtClean="0">
                <a:solidFill>
                  <a:schemeClr val="tx1"/>
                </a:solidFill>
                <a:effectLst/>
                <a:latin typeface="+mn-lt"/>
                <a:ea typeface="+mn-ea"/>
                <a:cs typeface="+mn-cs"/>
              </a:rPr>
              <a:t> can survive for several weeks in damp conditions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first mantra is Check : Clean : Dry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Check your kit, </a:t>
            </a:r>
            <a:r>
              <a:rPr lang="en-GB" sz="1200" kern="1200" dirty="0" smtClean="0">
                <a:solidFill>
                  <a:schemeClr val="tx1"/>
                </a:solidFill>
                <a:effectLst/>
                <a:latin typeface="+mn-lt"/>
                <a:ea typeface="+mn-ea"/>
                <a:cs typeface="+mn-cs"/>
              </a:rPr>
              <a:t>boat,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trailer,</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for plants, animals and sediments. This may sound a little unlikely, but experienced </a:t>
            </a:r>
            <a:r>
              <a:rPr lang="en-GB" sz="1200" kern="1200" dirty="0" smtClean="0">
                <a:solidFill>
                  <a:schemeClr val="tx1"/>
                </a:solidFill>
                <a:effectLst/>
                <a:latin typeface="+mn-lt"/>
                <a:ea typeface="+mn-ea"/>
                <a:cs typeface="+mn-cs"/>
              </a:rPr>
              <a:t>anglers</a:t>
            </a:r>
            <a:r>
              <a:rPr lang="en-GB" sz="1200" kern="1200" baseline="0" dirty="0" smtClean="0">
                <a:solidFill>
                  <a:schemeClr val="tx1"/>
                </a:solidFill>
                <a:effectLst/>
                <a:latin typeface="+mn-lt"/>
                <a:ea typeface="+mn-ea"/>
                <a:cs typeface="+mn-cs"/>
              </a:rPr>
              <a:t> may</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recognise the stories of cleaning </a:t>
            </a:r>
            <a:r>
              <a:rPr lang="en-GB" sz="1200" kern="1200" dirty="0" smtClean="0">
                <a:solidFill>
                  <a:schemeClr val="tx1"/>
                </a:solidFill>
                <a:effectLst/>
                <a:latin typeface="+mn-lt"/>
                <a:ea typeface="+mn-ea"/>
                <a:cs typeface="+mn-cs"/>
              </a:rPr>
              <a:t>killer shrimp off their waders or canoeists</a:t>
            </a:r>
            <a:r>
              <a:rPr lang="en-GB" sz="1200" kern="1200" baseline="0" dirty="0" smtClean="0">
                <a:solidFill>
                  <a:schemeClr val="tx1"/>
                </a:solidFill>
                <a:effectLst/>
                <a:latin typeface="+mn-lt"/>
                <a:ea typeface="+mn-ea"/>
                <a:cs typeface="+mn-cs"/>
              </a:rPr>
              <a:t> finding fragments of plants caught on oars or in water inside the boat.</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Clean anywhere on your trailer which could contain water or sediments such as inside the box frames of trailers, on the boat supports or under the wheel arches. Clean </a:t>
            </a:r>
            <a:r>
              <a:rPr lang="en-GB" sz="1200" kern="1200" dirty="0">
                <a:solidFill>
                  <a:schemeClr val="tx1"/>
                </a:solidFill>
                <a:effectLst/>
                <a:latin typeface="+mn-lt"/>
                <a:ea typeface="+mn-ea"/>
                <a:cs typeface="+mn-cs"/>
              </a:rPr>
              <a:t>off all of the </a:t>
            </a:r>
            <a:r>
              <a:rPr lang="en-GB" sz="1200" kern="1200" dirty="0" smtClean="0">
                <a:solidFill>
                  <a:schemeClr val="tx1"/>
                </a:solidFill>
                <a:effectLst/>
                <a:latin typeface="+mn-lt"/>
                <a:ea typeface="+mn-ea"/>
                <a:cs typeface="+mn-cs"/>
              </a:rPr>
              <a:t>above by washing</a:t>
            </a:r>
            <a:r>
              <a:rPr lang="en-GB" sz="1200" kern="1200" baseline="0" dirty="0" smtClean="0">
                <a:solidFill>
                  <a:schemeClr val="tx1"/>
                </a:solidFill>
                <a:effectLst/>
                <a:latin typeface="+mn-lt"/>
                <a:ea typeface="+mn-ea"/>
                <a:cs typeface="+mn-cs"/>
              </a:rPr>
              <a:t> thoroughly, </a:t>
            </a:r>
            <a:r>
              <a:rPr lang="en-GB" sz="1200" kern="1200" dirty="0" smtClean="0">
                <a:solidFill>
                  <a:schemeClr val="tx1"/>
                </a:solidFill>
                <a:effectLst/>
                <a:latin typeface="+mn-lt"/>
                <a:ea typeface="+mn-ea"/>
                <a:cs typeface="+mn-cs"/>
              </a:rPr>
              <a:t>well </a:t>
            </a:r>
            <a:r>
              <a:rPr lang="en-GB" sz="1200" kern="1200" dirty="0">
                <a:solidFill>
                  <a:schemeClr val="tx1"/>
                </a:solidFill>
                <a:effectLst/>
                <a:latin typeface="+mn-lt"/>
                <a:ea typeface="+mn-ea"/>
                <a:cs typeface="+mn-cs"/>
              </a:rPr>
              <a:t>away from the water’s edge.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Dry as much as you can as often as you can. From dinghies to </a:t>
            </a:r>
            <a:r>
              <a:rPr lang="en-GB" sz="1200" kern="1200" dirty="0" smtClean="0">
                <a:solidFill>
                  <a:schemeClr val="tx1"/>
                </a:solidFill>
                <a:effectLst/>
                <a:latin typeface="+mn-lt"/>
                <a:ea typeface="+mn-ea"/>
                <a:cs typeface="+mn-cs"/>
              </a:rPr>
              <a:t>waders, </a:t>
            </a:r>
            <a:r>
              <a:rPr lang="en-GB" sz="1200" kern="1200" dirty="0">
                <a:solidFill>
                  <a:schemeClr val="tx1"/>
                </a:solidFill>
                <a:effectLst/>
                <a:latin typeface="+mn-lt"/>
                <a:ea typeface="+mn-ea"/>
                <a:cs typeface="+mn-cs"/>
              </a:rPr>
              <a:t>from life jackets to </a:t>
            </a:r>
            <a:r>
              <a:rPr lang="en-GB" sz="1200" kern="1200" dirty="0" smtClean="0">
                <a:solidFill>
                  <a:schemeClr val="tx1"/>
                </a:solidFill>
                <a:effectLst/>
                <a:latin typeface="+mn-lt"/>
                <a:ea typeface="+mn-ea"/>
                <a:cs typeface="+mn-cs"/>
              </a:rPr>
              <a:t>rods</a:t>
            </a:r>
            <a:r>
              <a:rPr lang="en-GB" sz="1200" kern="1200" baseline="0" dirty="0" smtClean="0">
                <a:solidFill>
                  <a:schemeClr val="tx1"/>
                </a:solidFill>
                <a:effectLst/>
                <a:latin typeface="+mn-lt"/>
                <a:ea typeface="+mn-ea"/>
                <a:cs typeface="+mn-cs"/>
              </a:rPr>
              <a:t> and nets</a:t>
            </a:r>
            <a:r>
              <a:rPr lang="en-GB" sz="1200" kern="1200" dirty="0" smtClean="0">
                <a:solidFill>
                  <a:schemeClr val="tx1"/>
                </a:solidFill>
                <a:effectLst/>
                <a:latin typeface="+mn-lt"/>
                <a:ea typeface="+mn-ea"/>
                <a:cs typeface="+mn-cs"/>
              </a:rPr>
              <a:t>, rinse</a:t>
            </a:r>
            <a:r>
              <a:rPr lang="en-GB" sz="1200" kern="1200" baseline="0" dirty="0" smtClean="0">
                <a:solidFill>
                  <a:schemeClr val="tx1"/>
                </a:solidFill>
                <a:effectLst/>
                <a:latin typeface="+mn-lt"/>
                <a:ea typeface="+mn-ea"/>
                <a:cs typeface="+mn-cs"/>
              </a:rPr>
              <a:t> them</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dry them off and let the air get at those invasives – full desiccation kills </a:t>
            </a:r>
            <a:r>
              <a:rPr lang="en-GB" sz="1200" kern="1200" dirty="0" smtClean="0">
                <a:solidFill>
                  <a:schemeClr val="tx1"/>
                </a:solidFill>
                <a:effectLst/>
                <a:latin typeface="+mn-lt"/>
                <a:ea typeface="+mn-ea"/>
                <a:cs typeface="+mn-cs"/>
              </a:rPr>
              <a:t>most all invasive freshwater </a:t>
            </a:r>
            <a:r>
              <a:rPr lang="en-GB" sz="1200" kern="1200" dirty="0">
                <a:solidFill>
                  <a:schemeClr val="tx1"/>
                </a:solidFill>
                <a:effectLst/>
                <a:latin typeface="+mn-lt"/>
                <a:ea typeface="+mn-ea"/>
                <a:cs typeface="+mn-cs"/>
              </a:rPr>
              <a:t>species!</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11</a:t>
            </a:fld>
            <a:endParaRPr lang="en-GB"/>
          </a:p>
        </p:txBody>
      </p:sp>
    </p:spTree>
    <p:extLst>
      <p:ext uri="{BB962C8B-B14F-4D97-AF65-F5344CB8AC3E}">
        <p14:creationId xmlns:p14="http://schemas.microsoft.com/office/powerpoint/2010/main" val="216301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a:t>
            </a:r>
            <a:r>
              <a:rPr lang="en-GB" baseline="0" dirty="0" smtClean="0"/>
              <a:t> </a:t>
            </a:r>
            <a:r>
              <a:rPr lang="en-GB" dirty="0" smtClean="0">
                <a:effectLst/>
              </a:rPr>
              <a:t>Anderson, L. G., White, P. C. L., </a:t>
            </a:r>
            <a:r>
              <a:rPr lang="en-GB" dirty="0" err="1" smtClean="0">
                <a:effectLst/>
              </a:rPr>
              <a:t>Stebbing</a:t>
            </a:r>
            <a:r>
              <a:rPr lang="en-GB" dirty="0" smtClean="0">
                <a:effectLst/>
              </a:rPr>
              <a:t>, P. D., </a:t>
            </a:r>
            <a:r>
              <a:rPr lang="en-GB" dirty="0" err="1" smtClean="0">
                <a:effectLst/>
              </a:rPr>
              <a:t>Stentiford</a:t>
            </a:r>
            <a:r>
              <a:rPr lang="en-GB" dirty="0" smtClean="0">
                <a:effectLst/>
              </a:rPr>
              <a:t>, G. D., &amp; Dunn, A. M. (2014). Biosecurity and Vector Behaviour: Evaluating the Potential Threat Posed by Anglers and Canoeists as Pathways for the Spread of Invasive Non-Native Species and Pathogens. </a:t>
            </a:r>
            <a:r>
              <a:rPr lang="en-GB" i="1" dirty="0" err="1" smtClean="0">
                <a:effectLst/>
              </a:rPr>
              <a:t>PLoS</a:t>
            </a:r>
            <a:r>
              <a:rPr lang="en-GB" i="1" dirty="0" smtClean="0">
                <a:effectLst/>
              </a:rPr>
              <a:t> ONE</a:t>
            </a:r>
            <a:r>
              <a:rPr lang="en-GB" dirty="0" smtClean="0">
                <a:effectLst/>
              </a:rPr>
              <a:t>, </a:t>
            </a:r>
            <a:r>
              <a:rPr lang="en-GB" i="1" dirty="0" smtClean="0">
                <a:effectLst/>
              </a:rPr>
              <a:t>9</a:t>
            </a:r>
            <a:r>
              <a:rPr lang="en-GB" dirty="0" smtClean="0">
                <a:effectLst/>
              </a:rPr>
              <a:t>(4), e92788. http://doi.org/10.1371/journal.pone.0092788</a:t>
            </a:r>
          </a:p>
          <a:p>
            <a:endParaRPr lang="en-GB" dirty="0" smtClean="0">
              <a:effectLst/>
            </a:endParaRPr>
          </a:p>
          <a:p>
            <a:r>
              <a:rPr lang="en-GB" dirty="0" smtClean="0">
                <a:effectLst/>
              </a:rPr>
              <a:t>Images: live bait fish, </a:t>
            </a:r>
            <a:r>
              <a:rPr lang="en-GB" sz="1200" b="0" i="1" kern="1200" dirty="0" smtClean="0">
                <a:solidFill>
                  <a:schemeClr val="tx1"/>
                </a:solidFill>
                <a:effectLst/>
                <a:latin typeface="+mn-lt"/>
                <a:ea typeface="+mn-ea"/>
                <a:cs typeface="+mn-cs"/>
              </a:rPr>
              <a:t>https://creativecommons.org/publicdomain/zero/1.0;</a:t>
            </a:r>
            <a:r>
              <a:rPr lang="en-GB" sz="1200" b="0" i="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bait vending machine, </a:t>
            </a:r>
            <a:r>
              <a:rPr lang="en-GB" sz="1200" b="0" i="0" kern="1200" baseline="0" dirty="0" err="1" smtClean="0">
                <a:solidFill>
                  <a:schemeClr val="tx1"/>
                </a:solidFill>
                <a:effectLst/>
                <a:latin typeface="+mn-lt"/>
                <a:ea typeface="+mn-ea"/>
                <a:cs typeface="+mn-cs"/>
              </a:rPr>
              <a:t>Maksym</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Kozlenko</a:t>
            </a:r>
            <a:r>
              <a:rPr lang="en-GB" sz="1200" b="0" i="0" kern="1200" baseline="0" dirty="0" smtClean="0">
                <a:solidFill>
                  <a:schemeClr val="tx1"/>
                </a:solidFill>
                <a:effectLst/>
                <a:latin typeface="+mn-lt"/>
                <a:ea typeface="+mn-ea"/>
                <a:cs typeface="+mn-cs"/>
              </a:rPr>
              <a:t>, CCA</a:t>
            </a:r>
            <a:endParaRPr lang="en-GB" i="0" dirty="0"/>
          </a:p>
        </p:txBody>
      </p:sp>
      <p:sp>
        <p:nvSpPr>
          <p:cNvPr id="4" name="Slide Number Placeholder 3"/>
          <p:cNvSpPr>
            <a:spLocks noGrp="1"/>
          </p:cNvSpPr>
          <p:nvPr>
            <p:ph type="sldNum" sz="quarter" idx="10"/>
          </p:nvPr>
        </p:nvSpPr>
        <p:spPr/>
        <p:txBody>
          <a:bodyPr/>
          <a:lstStyle/>
          <a:p>
            <a:fld id="{26846BE4-6D28-4997-AD72-223485AD869A}" type="slidenum">
              <a:rPr lang="en-GB" smtClean="0"/>
              <a:t>12</a:t>
            </a:fld>
            <a:endParaRPr lang="en-GB"/>
          </a:p>
        </p:txBody>
      </p:sp>
    </p:spTree>
    <p:extLst>
      <p:ext uri="{BB962C8B-B14F-4D97-AF65-F5344CB8AC3E}">
        <p14:creationId xmlns:p14="http://schemas.microsoft.com/office/powerpoint/2010/main" val="224578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a:t>
            </a:r>
            <a:r>
              <a:rPr lang="en-GB" baseline="0" dirty="0" smtClean="0"/>
              <a:t> are responsible for facilities at the location, c</a:t>
            </a:r>
            <a:r>
              <a:rPr lang="en-GB" dirty="0" smtClean="0"/>
              <a:t>onsider installing racks</a:t>
            </a:r>
            <a:r>
              <a:rPr lang="en-GB" baseline="0" dirty="0" smtClean="0"/>
              <a:t> for people to drain and dry equipment. This could be near the entry and exit access points for canoes, or in a small room in a clubhouse or bait store for waders and boots. Inside, consider installing a dehumidifier which will speed up drying considerably.</a:t>
            </a:r>
            <a:endParaRPr lang="en-GB" dirty="0" smtClean="0"/>
          </a:p>
          <a:p>
            <a:endParaRPr lang="en-GB" dirty="0" smtClean="0"/>
          </a:p>
          <a:p>
            <a:r>
              <a:rPr lang="en-GB" dirty="0" smtClean="0"/>
              <a:t>Photo</a:t>
            </a:r>
            <a:r>
              <a:rPr lang="en-GB" baseline="0" dirty="0" smtClean="0"/>
              <a:t> credits: </a:t>
            </a:r>
            <a:r>
              <a:rPr lang="en-GB" sz="1200" kern="1200" dirty="0" smtClean="0">
                <a:solidFill>
                  <a:schemeClr val="tx1"/>
                </a:solidFill>
                <a:effectLst/>
                <a:latin typeface="+mn-lt"/>
                <a:ea typeface="+mn-ea"/>
                <a:cs typeface="+mn-cs"/>
              </a:rPr>
              <a:t>Photo © Gander Mountain Gear; Photo ©jaxkayakfishing.com</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13</a:t>
            </a:fld>
            <a:endParaRPr lang="en-GB"/>
          </a:p>
        </p:txBody>
      </p:sp>
    </p:spTree>
    <p:extLst>
      <p:ext uri="{BB962C8B-B14F-4D97-AF65-F5344CB8AC3E}">
        <p14:creationId xmlns:p14="http://schemas.microsoft.com/office/powerpoint/2010/main" val="85416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holding an </a:t>
            </a:r>
            <a:r>
              <a:rPr lang="en-GB" baseline="0" dirty="0" smtClean="0"/>
              <a:t>event such as a tri-</a:t>
            </a:r>
            <a:r>
              <a:rPr lang="en-GB" baseline="0" dirty="0" err="1" smtClean="0"/>
              <a:t>athlon</a:t>
            </a:r>
            <a:r>
              <a:rPr lang="en-GB" baseline="0" dirty="0" smtClean="0"/>
              <a:t> or kayaking competition, you can create a portable washing station, if there is not an easily accessible washing station on-site.</a:t>
            </a:r>
          </a:p>
          <a:p>
            <a:endParaRPr lang="en-GB" baseline="0" dirty="0" smtClean="0"/>
          </a:p>
          <a:p>
            <a:r>
              <a:rPr lang="en-GB" baseline="0" dirty="0" smtClean="0"/>
              <a:t>Photos: CFINNS, used with permission</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14</a:t>
            </a:fld>
            <a:endParaRPr lang="en-GB"/>
          </a:p>
        </p:txBody>
      </p:sp>
    </p:spTree>
    <p:extLst>
      <p:ext uri="{BB962C8B-B14F-4D97-AF65-F5344CB8AC3E}">
        <p14:creationId xmlns:p14="http://schemas.microsoft.com/office/powerpoint/2010/main" val="2718362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finally – report your concerns.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Much like safety, encourage a reporting ethos within your group or club.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Raise awareness of key INNS by circulating species information and updates and ask people to report anything which concerns them. Quite often you can find someone in your club with </a:t>
            </a:r>
            <a:r>
              <a:rPr lang="en-GB" sz="1200" kern="1200" dirty="0" smtClean="0">
                <a:solidFill>
                  <a:schemeClr val="tx1"/>
                </a:solidFill>
                <a:effectLst/>
                <a:latin typeface="+mn-lt"/>
                <a:ea typeface="+mn-ea"/>
                <a:cs typeface="+mn-cs"/>
              </a:rPr>
              <a:t>identification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experience</a:t>
            </a:r>
            <a:r>
              <a:rPr lang="en-GB" sz="1200" kern="1200" dirty="0">
                <a:solidFill>
                  <a:schemeClr val="tx1"/>
                </a:solidFill>
                <a:effectLst/>
                <a:latin typeface="+mn-lt"/>
                <a:ea typeface="+mn-ea"/>
                <a:cs typeface="+mn-cs"/>
              </a:rPr>
              <a:t>, if not report anything you can’t easily identify to </a:t>
            </a:r>
            <a:r>
              <a:rPr lang="en-GB" sz="1200" u="sng" kern="1200" dirty="0">
                <a:solidFill>
                  <a:schemeClr val="tx1"/>
                </a:solidFill>
                <a:effectLst/>
                <a:latin typeface="+mn-lt"/>
                <a:ea typeface="+mn-ea"/>
                <a:cs typeface="+mn-cs"/>
                <a:hlinkClick r:id="rId3"/>
              </a:rPr>
              <a:t>alert_nonnative@ceh.ac.uk</a:t>
            </a:r>
            <a:r>
              <a:rPr lang="en-GB" sz="1200" kern="1200" dirty="0">
                <a:solidFill>
                  <a:schemeClr val="tx1"/>
                </a:solidFill>
                <a:effectLst/>
                <a:latin typeface="+mn-lt"/>
                <a:ea typeface="+mn-ea"/>
                <a:cs typeface="+mn-cs"/>
              </a:rPr>
              <a:t> and let the experts take a look.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15</a:t>
            </a:fld>
            <a:endParaRPr lang="en-GB"/>
          </a:p>
        </p:txBody>
      </p:sp>
    </p:spTree>
    <p:extLst>
      <p:ext uri="{BB962C8B-B14F-4D97-AF65-F5344CB8AC3E}">
        <p14:creationId xmlns:p14="http://schemas.microsoft.com/office/powerpoint/2010/main" val="105553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find it helpful to seek opportunities to work in partnership with research organisations or conservation groups to improve monitoring, training and reporting for your volunteers and members. Encourage INNS researchers, students, volunteers and amateur taxonomists to use your site and to share their findings with you.</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16</a:t>
            </a:fld>
            <a:endParaRPr lang="en-GB"/>
          </a:p>
        </p:txBody>
      </p:sp>
    </p:spTree>
    <p:extLst>
      <p:ext uri="{BB962C8B-B14F-4D97-AF65-F5344CB8AC3E}">
        <p14:creationId xmlns:p14="http://schemas.microsoft.com/office/powerpoint/2010/main" val="73378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how does all this relate to the legislation we discussed earlier?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essence, by undertaking these actions you are demonstrating ‘best practice’. By recording it all in one document – your biosecurity plan – you can show anyone who may have concerns about your activities that you are taking all reasonable steps to lower the risk of your club introducing or spreading invasive non-native species.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Biosecurity Planning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take this one step further and do a full biosecurity plan for your club or mooring association. This involves a five step process which outlines why you are doing a biosecurity plan what geographical area or activity is to be covered and who has responsibility for the Plan, the physical characteristics of the area, the major types of activity you expect at the club or for the members to undertake and that you outline the actions you plan to take to improve your biosecurity. Aim to stay practical – you can always include a ‘wish list’ of other actions should time and budget allow.</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17</a:t>
            </a:fld>
            <a:endParaRPr lang="en-GB"/>
          </a:p>
        </p:txBody>
      </p:sp>
    </p:spTree>
    <p:extLst>
      <p:ext uri="{BB962C8B-B14F-4D97-AF65-F5344CB8AC3E}">
        <p14:creationId xmlns:p14="http://schemas.microsoft.com/office/powerpoint/2010/main" val="287228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Biosecurity Actions / Control measures</a:t>
            </a:r>
          </a:p>
          <a:p>
            <a:r>
              <a:rPr lang="en-GB" sz="1200" kern="1200" dirty="0" smtClean="0">
                <a:solidFill>
                  <a:schemeClr val="tx1"/>
                </a:solidFill>
                <a:effectLst/>
                <a:latin typeface="+mn-lt"/>
                <a:ea typeface="+mn-ea"/>
                <a:cs typeface="+mn-cs"/>
              </a:rPr>
              <a:t>For any activity that the club</a:t>
            </a:r>
            <a:r>
              <a:rPr lang="en-GB" sz="1200" kern="1200" baseline="0" dirty="0" smtClean="0">
                <a:solidFill>
                  <a:schemeClr val="tx1"/>
                </a:solidFill>
                <a:effectLst/>
                <a:latin typeface="+mn-lt"/>
                <a:ea typeface="+mn-ea"/>
                <a:cs typeface="+mn-cs"/>
              </a:rPr>
              <a:t> is supporting, o</a:t>
            </a:r>
            <a:r>
              <a:rPr lang="en-GB" sz="1200" kern="1200" dirty="0" smtClean="0">
                <a:solidFill>
                  <a:schemeClr val="tx1"/>
                </a:solidFill>
                <a:effectLst/>
                <a:latin typeface="+mn-lt"/>
                <a:ea typeface="+mn-ea"/>
                <a:cs typeface="+mn-cs"/>
              </a:rPr>
              <a:t>utline the actions you plan to take to improve your biosecurity. We’ve discussed some of these actions already and what you choose to do will vary depending upon the activities and partners involved and the risk associated with the activities and the site. Aim to stay practical – you can always include a ‘wish list’ of other actions should time and budget allow.</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18</a:t>
            </a:fld>
            <a:endParaRPr lang="en-GB"/>
          </a:p>
        </p:txBody>
      </p:sp>
    </p:spTree>
    <p:extLst>
      <p:ext uri="{BB962C8B-B14F-4D97-AF65-F5344CB8AC3E}">
        <p14:creationId xmlns:p14="http://schemas.microsoft.com/office/powerpoint/2010/main" val="4001132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Let me give you a short case study before we have a chance for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2014 the Commonwealth Games were held in Glasgow. RYA Scotland felt this was too good an opportunity to miss and that, despite not being an official sport of the Commonwealth Games, boating should not be missed off the highlights list.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They got busy planning a flotilla of boats of all sizes to sail up the Clyde to the heart of the city. Very soon they had more than 200 boats signed up from all across the UK and as far afield as Northern Europe.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run up to this period the ‘Code of Conduct’ that accompanied the revised Wildlife and Natural Environment Act was released. The Code recommended that biosecurity planning would be considered best practice and spelt out the new powers under the Species Control Orders now available to the Scottish Government. These included impounding vessels and closing harbours.</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19</a:t>
            </a:fld>
            <a:endParaRPr lang="en-GB"/>
          </a:p>
        </p:txBody>
      </p:sp>
    </p:spTree>
    <p:extLst>
      <p:ext uri="{BB962C8B-B14F-4D97-AF65-F5344CB8AC3E}">
        <p14:creationId xmlns:p14="http://schemas.microsoft.com/office/powerpoint/2010/main" val="153807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Images ©</a:t>
            </a:r>
            <a:r>
              <a:rPr lang="en-GB" baseline="0" dirty="0" smtClean="0"/>
              <a:t> GB NNSS</a:t>
            </a:r>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a:t>
            </a:fld>
            <a:endParaRPr lang="en-GB"/>
          </a:p>
        </p:txBody>
      </p:sp>
    </p:spTree>
    <p:extLst>
      <p:ext uri="{BB962C8B-B14F-4D97-AF65-F5344CB8AC3E}">
        <p14:creationId xmlns:p14="http://schemas.microsoft.com/office/powerpoint/2010/main" val="26573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RYA Scotland sensibly decided to protect themselves by doing a biosecurity plan for the Flotilla which was now almost 250 boats strong. Working with the Firth of Clyde Forum they gathered publicly available data about salinity and water chemistry in the Clyde before assessing the available wash down facilities local to the venue.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20</a:t>
            </a:fld>
            <a:endParaRPr lang="en-GB"/>
          </a:p>
        </p:txBody>
      </p:sp>
    </p:spTree>
    <p:extLst>
      <p:ext uri="{BB962C8B-B14F-4D97-AF65-F5344CB8AC3E}">
        <p14:creationId xmlns:p14="http://schemas.microsoft.com/office/powerpoint/2010/main" val="371234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putting the Plan together they identified that the closest wash down was at James Watt Dock, the muster point prior to the final destination – this was then declared as the ‘Critical Control Point’ and volunteers were asked to keep an eye out for any boats with more than a sign of slight hull fouling as they arrived in the Dock. It was agreed that anyone arriving with hull fouling over level 3 would be asked to haul out and clean their boat or face not being allowed to join the flotilla.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assessing the water chemistry the team realised that the boats were coming from an entirely maritime environment into one which was almost completely freshwater. This further reduced the risk of viable invasive species being introduced to the upper reaches of the Clyde.</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21</a:t>
            </a:fld>
            <a:endParaRPr lang="en-GB"/>
          </a:p>
        </p:txBody>
      </p:sp>
    </p:spTree>
    <p:extLst>
      <p:ext uri="{BB962C8B-B14F-4D97-AF65-F5344CB8AC3E}">
        <p14:creationId xmlns:p14="http://schemas.microsoft.com/office/powerpoint/2010/main" val="385666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 the day no boats arrived unclean, perhaps due to the nature of the event, but also thanks to the communications sent to boat owners in the run up to the event by The Green Blue.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event went brilliantly and the biosecurity plan made the headlines, not just because it was the first of its kind, but also because it was needed when just weeks later a Chinese Mitten crab was found in the River. RYA Scotland was able to rest easy showing they had a biosecurity plan which exonerated them from potential blame.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event from possible reputational and legal risks.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22</a:t>
            </a:fld>
            <a:endParaRPr lang="en-GB"/>
          </a:p>
        </p:txBody>
      </p:sp>
    </p:spTree>
    <p:extLst>
      <p:ext uri="{BB962C8B-B14F-4D97-AF65-F5344CB8AC3E}">
        <p14:creationId xmlns:p14="http://schemas.microsoft.com/office/powerpoint/2010/main" val="86609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23</a:t>
            </a:fld>
            <a:endParaRPr lang="en-GB"/>
          </a:p>
        </p:txBody>
      </p:sp>
    </p:spTree>
    <p:extLst>
      <p:ext uri="{BB962C8B-B14F-4D97-AF65-F5344CB8AC3E}">
        <p14:creationId xmlns:p14="http://schemas.microsoft.com/office/powerpoint/2010/main" val="244559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non-native species, or INNS, in the </a:t>
            </a:r>
            <a:r>
              <a:rPr lang="en-GB" sz="1200" kern="1200" dirty="0" smtClean="0">
                <a:solidFill>
                  <a:schemeClr val="tx1"/>
                </a:solidFill>
                <a:effectLst/>
                <a:latin typeface="+mn-lt"/>
                <a:ea typeface="+mn-ea"/>
                <a:cs typeface="+mn-cs"/>
              </a:rPr>
              <a:t>freshwater </a:t>
            </a:r>
            <a:r>
              <a:rPr lang="en-GB" sz="1200" kern="1200" dirty="0">
                <a:solidFill>
                  <a:schemeClr val="tx1"/>
                </a:solidFill>
                <a:effectLst/>
                <a:latin typeface="+mn-lt"/>
                <a:ea typeface="+mn-ea"/>
                <a:cs typeface="+mn-cs"/>
              </a:rPr>
              <a:t>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this short presentation I hope I will have given you not only a useful insight into the world of invasive species but also shown you that there are many actions we can all take to reduce the risk of their spread and reduce the impact of their growth.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66323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a:t>
            </a:r>
            <a:r>
              <a:rPr lang="en-GB" baseline="0" dirty="0" smtClean="0"/>
              <a:t> to YouTube video. Requires web access and may take a minute to load and play.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the link in case the one within the </a:t>
            </a:r>
            <a:r>
              <a:rPr lang="en-GB" baseline="0" dirty="0" err="1" smtClean="0"/>
              <a:t>Powerpoint</a:t>
            </a:r>
            <a:r>
              <a:rPr lang="en-GB" baseline="0" dirty="0" smtClean="0"/>
              <a:t> doesn’t work: https://www.youtube.com/watch?v=EoggtzYr4Qk</a:t>
            </a:r>
            <a:endParaRPr lang="en-GB" dirty="0" smtClean="0"/>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4</a:t>
            </a:fld>
            <a:endParaRPr lang="en-GB"/>
          </a:p>
        </p:txBody>
      </p:sp>
    </p:spTree>
    <p:extLst>
      <p:ext uri="{BB962C8B-B14F-4D97-AF65-F5344CB8AC3E}">
        <p14:creationId xmlns:p14="http://schemas.microsoft.com/office/powerpoint/2010/main" val="347175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Invasive non-native species are increasing across the UK, both in the sea and on the land, more than 10 per cent of Great Britain’s land area or coastline now has established populations of invasive species. </a:t>
            </a:r>
            <a:endParaRPr lang="en-GB" dirty="0" smtClean="0"/>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5</a:t>
            </a:fld>
            <a:endParaRPr lang="en-GB"/>
          </a:p>
        </p:txBody>
      </p:sp>
    </p:spTree>
    <p:extLst>
      <p:ext uri="{BB962C8B-B14F-4D97-AF65-F5344CB8AC3E}">
        <p14:creationId xmlns:p14="http://schemas.microsoft.com/office/powerpoint/2010/main" val="423792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estimated cost across the Great Britain is £1.7 billion;</a:t>
            </a:r>
            <a:r>
              <a:rPr lang="en-GB" sz="1200" kern="1200" baseline="0" dirty="0" smtClean="0">
                <a:solidFill>
                  <a:schemeClr val="tx1"/>
                </a:solidFill>
                <a:effectLst/>
                <a:latin typeface="+mn-lt"/>
                <a:ea typeface="+mn-ea"/>
                <a:cs typeface="+mn-cs"/>
              </a:rPr>
              <a:t> big impacts in freshwater habitats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But SO WHAT?!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Photos: sheep in floating</a:t>
            </a:r>
            <a:r>
              <a:rPr lang="en-GB" sz="1200" kern="1200" baseline="0" dirty="0" smtClean="0">
                <a:solidFill>
                  <a:schemeClr val="tx1"/>
                </a:solidFill>
                <a:effectLst/>
                <a:latin typeface="+mn-lt"/>
                <a:ea typeface="+mn-ea"/>
                <a:cs typeface="+mn-cs"/>
              </a:rPr>
              <a:t> pennywort, Trevor Renals, NE; zebra mussels in water pipe, Thames Water; used with permission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6</a:t>
            </a:fld>
            <a:endParaRPr lang="en-GB"/>
          </a:p>
        </p:txBody>
      </p:sp>
    </p:spTree>
    <p:extLst>
      <p:ext uri="{BB962C8B-B14F-4D97-AF65-F5344CB8AC3E}">
        <p14:creationId xmlns:p14="http://schemas.microsoft.com/office/powerpoint/2010/main" val="195134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As </a:t>
            </a:r>
            <a:r>
              <a:rPr lang="en-GB" dirty="0" smtClean="0"/>
              <a:t>a</a:t>
            </a:r>
            <a:r>
              <a:rPr lang="en-GB" baseline="0" dirty="0" smtClean="0"/>
              <a:t> volunteers </a:t>
            </a:r>
            <a:r>
              <a:rPr lang="en-GB" dirty="0" smtClean="0"/>
              <a:t>manager on </a:t>
            </a:r>
            <a:r>
              <a:rPr lang="en-GB" dirty="0"/>
              <a:t>a local </a:t>
            </a:r>
            <a:r>
              <a:rPr lang="en-GB" dirty="0" smtClean="0"/>
              <a:t>club or service, </a:t>
            </a:r>
            <a:r>
              <a:rPr lang="en-GB" dirty="0"/>
              <a:t>be that a </a:t>
            </a:r>
            <a:r>
              <a:rPr lang="en-GB" dirty="0" smtClean="0"/>
              <a:t>canoeing club</a:t>
            </a:r>
            <a:r>
              <a:rPr lang="en-GB" dirty="0"/>
              <a:t>, </a:t>
            </a:r>
            <a:r>
              <a:rPr lang="en-GB" dirty="0" smtClean="0"/>
              <a:t>angling club or other</a:t>
            </a:r>
            <a:r>
              <a:rPr lang="en-GB" baseline="0" dirty="0" smtClean="0"/>
              <a:t> organisation using open water bodies</a:t>
            </a:r>
            <a:r>
              <a:rPr lang="en-GB" dirty="0" smtClean="0"/>
              <a:t>, </a:t>
            </a:r>
            <a:r>
              <a:rPr lang="en-GB" dirty="0"/>
              <a:t>your actions have the potential to introduce and spread invasive non-native species. </a:t>
            </a:r>
          </a:p>
          <a:p>
            <a:endParaRPr lang="en-GB" dirty="0"/>
          </a:p>
          <a:p>
            <a:r>
              <a:rPr lang="en-GB" dirty="0"/>
              <a:t>This can have a significant negative impacts on the natural environment which you enjoy and reply upon, and it can also lay you open to criticism and potentially even prosecution. It may also lead to restrictions being placed on your activities, for example restricted access to sensitive or protected areas. </a:t>
            </a:r>
          </a:p>
          <a:p>
            <a:endParaRPr lang="en-GB" dirty="0"/>
          </a:p>
          <a:p>
            <a:r>
              <a:rPr lang="en-GB" dirty="0"/>
              <a:t>The clubs and associations you facilitate, or are part of, play a vital social and economic role. They give better access to the outdoors and encourage participation in sport and we in no way want to lessen your enjoyment of them or the </a:t>
            </a:r>
            <a:r>
              <a:rPr lang="en-GB" dirty="0" smtClean="0"/>
              <a:t>freshwater </a:t>
            </a:r>
            <a:r>
              <a:rPr lang="en-GB" dirty="0"/>
              <a:t>environment. </a:t>
            </a:r>
          </a:p>
          <a:p>
            <a:endParaRPr lang="en-GB" dirty="0"/>
          </a:p>
          <a:p>
            <a:r>
              <a:rPr lang="en-GB" dirty="0"/>
              <a:t>However, they also have the potential to import or spread invasive species and, with new laws in place in many countries, you need to understand your responsibility to minimise the risk</a:t>
            </a:r>
            <a:r>
              <a:rPr lang="en-GB" dirty="0" smtClean="0"/>
              <a: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Photo: Zebra</a:t>
            </a:r>
            <a:r>
              <a:rPr lang="en-GB" sz="1200" b="0" i="0" kern="1200" baseline="0" dirty="0" smtClean="0">
                <a:solidFill>
                  <a:schemeClr val="tx1"/>
                </a:solidFill>
                <a:effectLst/>
                <a:latin typeface="+mn-lt"/>
                <a:ea typeface="+mn-ea"/>
                <a:cs typeface="+mn-cs"/>
              </a:rPr>
              <a:t> mussels, </a:t>
            </a:r>
            <a:r>
              <a:rPr lang="en-GB" sz="1200" b="0" i="0" kern="1200" dirty="0" smtClean="0">
                <a:solidFill>
                  <a:schemeClr val="tx1"/>
                </a:solidFill>
                <a:effectLst/>
                <a:latin typeface="+mn-lt"/>
                <a:ea typeface="+mn-ea"/>
                <a:cs typeface="+mn-cs"/>
              </a:rPr>
              <a:t>D. Jude, University of Michigan, Creative Commons; </a:t>
            </a:r>
            <a:r>
              <a:rPr lang="en-GB" sz="800" dirty="0" err="1" smtClean="0"/>
              <a:t>Hydroctyle</a:t>
            </a:r>
            <a:r>
              <a:rPr lang="en-GB" sz="800" dirty="0" smtClean="0"/>
              <a:t> </a:t>
            </a:r>
            <a:r>
              <a:rPr lang="en-GB" sz="800" dirty="0" err="1" smtClean="0"/>
              <a:t>ranunculoides</a:t>
            </a:r>
            <a:r>
              <a:rPr lang="en-GB" sz="800" dirty="0" smtClean="0"/>
              <a:t> weed extraction boat, Crown Copyright 2009; Rotenone application © Matt Brazier, Environment Agency; Gordon Brown / Giant Hogweed bud / CC BY-SA 2.0; Floating </a:t>
            </a:r>
            <a:r>
              <a:rPr lang="en-GB" sz="800" dirty="0" err="1" smtClean="0"/>
              <a:t>pennwort</a:t>
            </a:r>
            <a:r>
              <a:rPr lang="en-GB" sz="800" dirty="0" smtClean="0"/>
              <a:t>,</a:t>
            </a:r>
            <a:r>
              <a:rPr lang="en-GB" sz="800" baseline="0" dirty="0" smtClean="0"/>
              <a:t> Simon Mortimer, </a:t>
            </a:r>
            <a:r>
              <a:rPr lang="en-GB" sz="1200" dirty="0" smtClean="0"/>
              <a:t>CC BY-SA 2.0</a:t>
            </a:r>
            <a:endParaRPr lang="en-GB" dirty="0" smtClean="0"/>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7</a:t>
            </a:fld>
            <a:endParaRPr lang="en-GB"/>
          </a:p>
        </p:txBody>
      </p:sp>
    </p:spTree>
    <p:extLst>
      <p:ext uri="{BB962C8B-B14F-4D97-AF65-F5344CB8AC3E}">
        <p14:creationId xmlns:p14="http://schemas.microsoft.com/office/powerpoint/2010/main" val="4275196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law in the UK varies. In England The </a:t>
            </a:r>
            <a:r>
              <a:rPr lang="en-GB" sz="1200" u="sng" kern="1200" dirty="0" smtClean="0">
                <a:solidFill>
                  <a:schemeClr val="tx1"/>
                </a:solidFill>
                <a:effectLst/>
                <a:latin typeface="+mn-lt"/>
                <a:ea typeface="+mn-ea"/>
                <a:cs typeface="+mn-cs"/>
                <a:hlinkClick r:id="rId3"/>
              </a:rPr>
              <a:t>Wildlife and Countryside Act 1981</a:t>
            </a:r>
            <a:r>
              <a:rPr lang="en-GB" sz="1200" kern="1200" dirty="0" smtClean="0">
                <a:solidFill>
                  <a:schemeClr val="tx1"/>
                </a:solidFill>
                <a:effectLst/>
                <a:latin typeface="+mn-lt"/>
                <a:ea typeface="+mn-ea"/>
                <a:cs typeface="+mn-cs"/>
              </a:rPr>
              <a:t>, and its various amendments, is the most important piece of legislation dealing with INNS.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makes it illegal</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release, plant or allow to escape into the wild any animal or plant which is not ordinarily resident, or a regular visitor to Great Britain, or is listed in </a:t>
            </a:r>
            <a:r>
              <a:rPr lang="en-GB" sz="1200" u="sng" kern="1200" dirty="0" smtClean="0">
                <a:solidFill>
                  <a:schemeClr val="tx1"/>
                </a:solidFill>
                <a:effectLst/>
                <a:latin typeface="+mn-lt"/>
                <a:ea typeface="+mn-ea"/>
                <a:cs typeface="+mn-cs"/>
                <a:hlinkClick r:id="rId4"/>
              </a:rPr>
              <a:t>Schedule 9</a:t>
            </a:r>
            <a:r>
              <a:rPr lang="en-GB" sz="1200" kern="1200" dirty="0" smtClean="0">
                <a:solidFill>
                  <a:schemeClr val="tx1"/>
                </a:solidFill>
                <a:effectLst/>
                <a:latin typeface="+mn-lt"/>
                <a:ea typeface="+mn-ea"/>
                <a:cs typeface="+mn-cs"/>
              </a:rPr>
              <a:t> of the Act. Don’t worry too much about lists – getting caught up in identifying every species can be a fascinating, but lengthy, distraction!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also be aware of other pieces of legislation such as The </a:t>
            </a:r>
            <a:r>
              <a:rPr lang="en-GB" sz="1200" u="sng" kern="1200" dirty="0" smtClean="0">
                <a:solidFill>
                  <a:schemeClr val="tx1"/>
                </a:solidFill>
                <a:effectLst/>
                <a:latin typeface="+mn-lt"/>
                <a:ea typeface="+mn-ea"/>
                <a:cs typeface="+mn-cs"/>
                <a:hlinkClick r:id="rId5"/>
              </a:rPr>
              <a:t>European Strategy for Invasive Alien Species</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6"/>
              </a:rPr>
              <a:t>EU Invasive Alien Species regulation</a:t>
            </a:r>
            <a:r>
              <a:rPr lang="en-GB" sz="1200" kern="1200" dirty="0" smtClean="0">
                <a:solidFill>
                  <a:schemeClr val="tx1"/>
                </a:solidFill>
                <a:effectLst/>
                <a:latin typeface="+mn-lt"/>
                <a:ea typeface="+mn-ea"/>
                <a:cs typeface="+mn-cs"/>
              </a:rPr>
              <a:t>  or the </a:t>
            </a:r>
            <a:r>
              <a:rPr lang="en-GB" sz="1200" u="sng" kern="1200" dirty="0" smtClean="0">
                <a:solidFill>
                  <a:schemeClr val="tx1"/>
                </a:solidFill>
                <a:effectLst/>
                <a:latin typeface="+mn-lt"/>
                <a:ea typeface="+mn-ea"/>
                <a:cs typeface="+mn-cs"/>
                <a:hlinkClick r:id="rId7"/>
              </a:rPr>
              <a:t>European Water Framework Directive</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key thing to remember is that throughout the UK the principle of ‘polluter pays’ remains in force. Should the introduction of an invasive non-native species be attributed to your event there is the potential for you to be held accountable for the clean-up.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384092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Avoiding this situation is not as difficult as you may at first suspect.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Controlling INNS can be very difficult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so legislators have avoided being too prescriptive about how to do it. Instead they request people ‘follow best practice’, mostly allowing users to define what is most appropriate for themselves.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9</a:t>
            </a:fld>
            <a:endParaRPr lang="en-GB"/>
          </a:p>
        </p:txBody>
      </p:sp>
    </p:spTree>
    <p:extLst>
      <p:ext uri="{BB962C8B-B14F-4D97-AF65-F5344CB8AC3E}">
        <p14:creationId xmlns:p14="http://schemas.microsoft.com/office/powerpoint/2010/main" val="213615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A07E97-0B39-46E9-A897-702275CC7960}"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96023-3CFC-4436-9FCD-F39CF4F1B4BC}" type="slidenum">
              <a:rPr lang="en-GB" smtClean="0"/>
              <a:t>‹#›</a:t>
            </a:fld>
            <a:endParaRPr lang="en-GB"/>
          </a:p>
        </p:txBody>
      </p:sp>
      <p:pic>
        <p:nvPicPr>
          <p:cNvPr id="7" name="Picture 6" descr="RAPID (Full Colou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9842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07E97-0B39-46E9-A897-702275CC7960}"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272341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07E97-0B39-46E9-A897-702275CC7960}"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39001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07E97-0B39-46E9-A897-702275CC7960}"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336000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07E97-0B39-46E9-A897-702275CC7960}"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167790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07E97-0B39-46E9-A897-702275CC7960}"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7600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07E97-0B39-46E9-A897-702275CC7960}"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356160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07E97-0B39-46E9-A897-702275CC7960}"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159198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07E97-0B39-46E9-A897-702275CC7960}"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16339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07E97-0B39-46E9-A897-702275CC7960}"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237240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07E97-0B39-46E9-A897-702275CC7960}"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96023-3CFC-4436-9FCD-F39CF4F1B4BC}" type="slidenum">
              <a:rPr lang="en-GB" smtClean="0"/>
              <a:t>‹#›</a:t>
            </a:fld>
            <a:endParaRPr lang="en-GB"/>
          </a:p>
        </p:txBody>
      </p:sp>
    </p:spTree>
    <p:extLst>
      <p:ext uri="{BB962C8B-B14F-4D97-AF65-F5344CB8AC3E}">
        <p14:creationId xmlns:p14="http://schemas.microsoft.com/office/powerpoint/2010/main" val="422611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07E97-0B39-46E9-A897-702275CC7960}" type="datetimeFigureOut">
              <a:rPr lang="en-GB" smtClean="0"/>
              <a:t>13/11/2019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96023-3CFC-4436-9FCD-F39CF4F1B4BC}" type="slidenum">
              <a:rPr lang="en-GB" smtClean="0"/>
              <a:t>‹#›</a:t>
            </a:fld>
            <a:endParaRPr lang="en-GB"/>
          </a:p>
        </p:txBody>
      </p:sp>
      <p:pic>
        <p:nvPicPr>
          <p:cNvPr id="7" name="Picture 6" descr="RAPID (Full Colou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3671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mailto:alertnonnative@ceh.ac.uk"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9.jpe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oleObject" Target="../embeddings/oleObject1.bin"/><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serc.si.edu/users/gregory-ruiz/ruizg613200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hyperlink" Target="https://www.brc.ac.uk/irecord/" TargetMode="External"/><Relationship Id="rId7" Type="http://schemas.openxmlformats.org/officeDocument/2006/relationships/image" Target="../media/image46.png"/><Relationship Id="rId12"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55.jpeg"/><Relationship Id="rId5" Type="http://schemas.openxmlformats.org/officeDocument/2006/relationships/hyperlink" Target="http://www.nonnativespecies.org/" TargetMode="External"/><Relationship Id="rId10" Type="http://schemas.openxmlformats.org/officeDocument/2006/relationships/image" Target="../media/image54.png"/><Relationship Id="rId4" Type="http://schemas.openxmlformats.org/officeDocument/2006/relationships/hyperlink" Target="mailto:alertnonnative@ceh.ac.uk" TargetMode="External"/><Relationship Id="rId9" Type="http://schemas.openxmlformats.org/officeDocument/2006/relationships/image" Target="../media/image53.jpe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6" name="Group 5"/>
          <p:cNvGrpSpPr/>
          <p:nvPr/>
        </p:nvGrpSpPr>
        <p:grpSpPr>
          <a:xfrm>
            <a:off x="0" y="0"/>
            <a:ext cx="9144000" cy="6858000"/>
            <a:chOff x="0" y="0"/>
            <a:chExt cx="9144000" cy="6858000"/>
          </a:xfrm>
        </p:grpSpPr>
        <p:pic>
          <p:nvPicPr>
            <p:cNvPr id="1026" name="Picture 2" descr="NNSS_Image_130"/>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29"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266444" y="4801803"/>
            <a:ext cx="8603088"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smtClean="0">
                <a:ln>
                  <a:noFill/>
                </a:ln>
                <a:solidFill>
                  <a:srgbClr val="A0CF67"/>
                </a:solidFill>
                <a:effectLst/>
                <a:latin typeface="Segoe UI" panose="020B0502040204020203" pitchFamily="34" charset="0"/>
              </a:rPr>
              <a:t>FRESHWATER INVASIVE NON-NATIVE SPECIES</a:t>
            </a:r>
            <a:endParaRPr kumimoji="0" lang="en-US" altLang="en-US" sz="1800" b="0" i="0" u="none" strike="noStrike" cap="none" normalizeH="0" baseline="0" dirty="0" smtClean="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07218" y="6091075"/>
            <a:ext cx="755907" cy="546535"/>
          </a:xfrm>
          <a:prstGeom prst="rect">
            <a:avLst/>
          </a:prstGeom>
        </p:spPr>
      </p:pic>
      <p:pic>
        <p:nvPicPr>
          <p:cNvPr id="16" name="Picture 15"/>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204722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885" y="621174"/>
            <a:ext cx="8524013" cy="5514974"/>
            <a:chOff x="155885" y="621174"/>
            <a:chExt cx="8524013" cy="5514974"/>
          </a:xfrm>
        </p:grpSpPr>
        <p:sp>
          <p:nvSpPr>
            <p:cNvPr id="4" name="Rectangle 3">
              <a:extLst>
                <a:ext uri="{FF2B5EF4-FFF2-40B4-BE49-F238E27FC236}">
                  <a16:creationId xmlns:a16="http://schemas.microsoft.com/office/drawing/2014/main" xmlns="" id="{2A438598-1475-4E8B-B656-10ADB812D662}"/>
                </a:ext>
              </a:extLst>
            </p:cNvPr>
            <p:cNvSpPr/>
            <p:nvPr/>
          </p:nvSpPr>
          <p:spPr>
            <a:xfrm rot="2422142">
              <a:off x="917779" y="4514050"/>
              <a:ext cx="1657826" cy="484748"/>
            </a:xfrm>
            <a:prstGeom prst="rect">
              <a:avLst/>
            </a:prstGeom>
            <a:noFill/>
          </p:spPr>
          <p:txBody>
            <a:bodyPr wrap="none" lIns="68580" tIns="34290" rIns="68580" bIns="34290">
              <a:spAutoFit/>
            </a:bodyPr>
            <a:lstStyle/>
            <a:p>
              <a:pPr algn="ctr"/>
              <a:r>
                <a:rPr lang="en-US"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Customers</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xmlns="" id="{8D169B1A-3170-4E8B-B01C-1F959E24C12C}"/>
                </a:ext>
              </a:extLst>
            </p:cNvPr>
            <p:cNvSpPr/>
            <p:nvPr/>
          </p:nvSpPr>
          <p:spPr>
            <a:xfrm rot="1744538">
              <a:off x="3056186" y="1679484"/>
              <a:ext cx="1750864" cy="900246"/>
            </a:xfrm>
            <a:prstGeom prst="rect">
              <a:avLst/>
            </a:prstGeom>
            <a:noFill/>
          </p:spPr>
          <p:txBody>
            <a:bodyPr wrap="none" lIns="68580" tIns="34290" rIns="68580" bIns="34290">
              <a:spAutoFit/>
            </a:bodyPr>
            <a:lstStyle/>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Investor </a:t>
              </a:r>
            </a:p>
            <a:p>
              <a:pPr algn="ctr"/>
              <a:r>
                <a:rPr lang="en-US" sz="27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Confidence</a:t>
              </a:r>
            </a:p>
          </p:txBody>
        </p:sp>
        <p:sp>
          <p:nvSpPr>
            <p:cNvPr id="6" name="Rectangle 5">
              <a:extLst>
                <a:ext uri="{FF2B5EF4-FFF2-40B4-BE49-F238E27FC236}">
                  <a16:creationId xmlns:a16="http://schemas.microsoft.com/office/drawing/2014/main" xmlns="" id="{0DBDBBAA-4A15-49D4-8A2B-7CAC093F469E}"/>
                </a:ext>
              </a:extLst>
            </p:cNvPr>
            <p:cNvSpPr/>
            <p:nvPr/>
          </p:nvSpPr>
          <p:spPr>
            <a:xfrm rot="20466159">
              <a:off x="555968" y="2292770"/>
              <a:ext cx="3055439" cy="900246"/>
            </a:xfrm>
            <a:prstGeom prst="rect">
              <a:avLst/>
            </a:prstGeom>
            <a:noFill/>
          </p:spPr>
          <p:txBody>
            <a:bodyPr wrap="square" lIns="68580" tIns="34290" rIns="68580" bIns="34290">
              <a:spAutoFit/>
            </a:bodyPr>
            <a:lstStyle/>
            <a:p>
              <a:pPr algn="ctr"/>
              <a:r>
                <a:rPr lang="en-US" sz="27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Members Expectations</a:t>
              </a:r>
            </a:p>
          </p:txBody>
        </p:sp>
        <p:sp>
          <p:nvSpPr>
            <p:cNvPr id="7" name="Rectangle 6">
              <a:extLst>
                <a:ext uri="{FF2B5EF4-FFF2-40B4-BE49-F238E27FC236}">
                  <a16:creationId xmlns:a16="http://schemas.microsoft.com/office/drawing/2014/main" xmlns="" id="{FB58D391-8A97-43FE-B37D-119F95F1178A}"/>
                </a:ext>
              </a:extLst>
            </p:cNvPr>
            <p:cNvSpPr/>
            <p:nvPr/>
          </p:nvSpPr>
          <p:spPr>
            <a:xfrm>
              <a:off x="1122443" y="3606858"/>
              <a:ext cx="1675780" cy="484748"/>
            </a:xfrm>
            <a:prstGeom prst="rect">
              <a:avLst/>
            </a:prstGeom>
            <a:noFill/>
          </p:spPr>
          <p:txBody>
            <a:bodyPr wrap="none" lIns="68580" tIns="34290" rIns="68580" bIns="34290">
              <a:spAutoFit/>
            </a:bodyPr>
            <a:lstStyle/>
            <a:p>
              <a:pPr algn="ctr"/>
              <a:r>
                <a:rPr lang="en-US" sz="270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270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xmlns="" id="{C0FBEF81-75B2-425B-9615-1DFCCB318EDB}"/>
                </a:ext>
              </a:extLst>
            </p:cNvPr>
            <p:cNvSpPr/>
            <p:nvPr/>
          </p:nvSpPr>
          <p:spPr>
            <a:xfrm>
              <a:off x="3670242" y="621174"/>
              <a:ext cx="2667846" cy="900246"/>
            </a:xfrm>
            <a:prstGeom prst="rect">
              <a:avLst/>
            </a:prstGeom>
            <a:noFill/>
          </p:spPr>
          <p:txBody>
            <a:bodyPr wrap="squar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Public Expectations</a:t>
              </a:r>
            </a:p>
          </p:txBody>
        </p:sp>
        <p:sp>
          <p:nvSpPr>
            <p:cNvPr id="9" name="Rectangle 8">
              <a:extLst>
                <a:ext uri="{FF2B5EF4-FFF2-40B4-BE49-F238E27FC236}">
                  <a16:creationId xmlns:a16="http://schemas.microsoft.com/office/drawing/2014/main" xmlns="" id="{2C640DE5-88C8-4798-8425-E392603627AC}"/>
                </a:ext>
              </a:extLst>
            </p:cNvPr>
            <p:cNvSpPr/>
            <p:nvPr/>
          </p:nvSpPr>
          <p:spPr>
            <a:xfrm>
              <a:off x="3177623" y="4635649"/>
              <a:ext cx="1737848" cy="484748"/>
            </a:xfrm>
            <a:prstGeom prst="rect">
              <a:avLst/>
            </a:prstGeom>
            <a:noFill/>
          </p:spPr>
          <p:txBody>
            <a:bodyPr wrap="none" lIns="68580" tIns="34290" rIns="68580" bIns="34290">
              <a:spAutoFit/>
            </a:bodyPr>
            <a:lstStyle/>
            <a:p>
              <a:pPr algn="ctr"/>
              <a:r>
                <a:rPr lang="en-US" sz="27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Reputation</a:t>
              </a:r>
            </a:p>
          </p:txBody>
        </p:sp>
        <p:sp>
          <p:nvSpPr>
            <p:cNvPr id="10" name="Rectangle 9">
              <a:extLst>
                <a:ext uri="{FF2B5EF4-FFF2-40B4-BE49-F238E27FC236}">
                  <a16:creationId xmlns:a16="http://schemas.microsoft.com/office/drawing/2014/main" xmlns="" id="{CE546DCC-9258-411C-953E-524F20156DA1}"/>
                </a:ext>
              </a:extLst>
            </p:cNvPr>
            <p:cNvSpPr/>
            <p:nvPr/>
          </p:nvSpPr>
          <p:spPr>
            <a:xfrm rot="19638606">
              <a:off x="2921405" y="3849233"/>
              <a:ext cx="1461554" cy="484748"/>
            </a:xfrm>
            <a:prstGeom prst="rect">
              <a:avLst/>
            </a:prstGeom>
            <a:noFill/>
          </p:spPr>
          <p:txBody>
            <a:bodyPr wrap="none" lIns="68580" tIns="34290" rIns="68580" bIns="34290">
              <a:spAutoFit/>
            </a:bodyPr>
            <a:lstStyle/>
            <a:p>
              <a:pPr algn="ct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Suppliers</a:t>
              </a:r>
            </a:p>
          </p:txBody>
        </p:sp>
        <p:sp>
          <p:nvSpPr>
            <p:cNvPr id="11" name="Rectangle 10">
              <a:extLst>
                <a:ext uri="{FF2B5EF4-FFF2-40B4-BE49-F238E27FC236}">
                  <a16:creationId xmlns:a16="http://schemas.microsoft.com/office/drawing/2014/main" xmlns="" id="{F164E367-579B-48DF-AF8C-F4881F178D42}"/>
                </a:ext>
              </a:extLst>
            </p:cNvPr>
            <p:cNvSpPr/>
            <p:nvPr/>
          </p:nvSpPr>
          <p:spPr>
            <a:xfrm>
              <a:off x="5087237" y="3365481"/>
              <a:ext cx="1825500"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Planning </a:t>
              </a:r>
            </a:p>
            <a:p>
              <a:pPr algn="ctr"/>
              <a:r>
                <a:rPr lang="en-US" sz="27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Restrictions</a:t>
              </a:r>
              <a:endParaRPr lang="en-US" sz="27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a16="http://schemas.microsoft.com/office/drawing/2014/main" xmlns="" id="{F25C0B74-F2EF-4C17-93D5-806273362506}"/>
                </a:ext>
              </a:extLst>
            </p:cNvPr>
            <p:cNvSpPr/>
            <p:nvPr/>
          </p:nvSpPr>
          <p:spPr>
            <a:xfrm>
              <a:off x="2535085" y="2989527"/>
              <a:ext cx="3079570" cy="484748"/>
            </a:xfrm>
            <a:prstGeom prst="rect">
              <a:avLst/>
            </a:prstGeom>
            <a:noFill/>
          </p:spPr>
          <p:txBody>
            <a:bodyPr wrap="square" lIns="68580" tIns="34290" rIns="68580" bIns="34290">
              <a:spAutoFit/>
            </a:bodyPr>
            <a:lstStyle/>
            <a:p>
              <a:pPr algn="ctr"/>
              <a:r>
                <a:rPr lang="en-US" sz="2700" b="1" dirty="0">
                  <a:ln w="22225">
                    <a:solidFill>
                      <a:schemeClr val="accent2"/>
                    </a:solidFill>
                    <a:prstDash val="solid"/>
                  </a:ln>
                  <a:solidFill>
                    <a:schemeClr val="accent2">
                      <a:lumMod val="40000"/>
                      <a:lumOff val="60000"/>
                    </a:schemeClr>
                  </a:solidFill>
                </a:rPr>
                <a:t>Risk Management</a:t>
              </a:r>
            </a:p>
          </p:txBody>
        </p:sp>
        <p:sp>
          <p:nvSpPr>
            <p:cNvPr id="13" name="Rectangle 12">
              <a:extLst>
                <a:ext uri="{FF2B5EF4-FFF2-40B4-BE49-F238E27FC236}">
                  <a16:creationId xmlns:a16="http://schemas.microsoft.com/office/drawing/2014/main" xmlns="" id="{4405B758-BA57-4583-A654-E53DDD320F0B}"/>
                </a:ext>
              </a:extLst>
            </p:cNvPr>
            <p:cNvSpPr/>
            <p:nvPr/>
          </p:nvSpPr>
          <p:spPr>
            <a:xfrm rot="19242245">
              <a:off x="6360993" y="4106807"/>
              <a:ext cx="2318905" cy="900246"/>
            </a:xfrm>
            <a:prstGeom prst="rect">
              <a:avLst/>
            </a:prstGeom>
            <a:noFill/>
          </p:spPr>
          <p:txBody>
            <a:bodyPr wrap="none" lIns="68580" tIns="34290" rIns="68580" bIns="34290">
              <a:spAutoFit/>
            </a:bodyPr>
            <a:lstStyle/>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a:t>
              </a:r>
            </a:p>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Damage</a:t>
              </a:r>
            </a:p>
          </p:txBody>
        </p:sp>
        <p:sp>
          <p:nvSpPr>
            <p:cNvPr id="14" name="Rectangle 13">
              <a:extLst>
                <a:ext uri="{FF2B5EF4-FFF2-40B4-BE49-F238E27FC236}">
                  <a16:creationId xmlns:a16="http://schemas.microsoft.com/office/drawing/2014/main" xmlns="" id="{A9238BA2-9F75-48FD-9271-C0EEC5424EA2}"/>
                </a:ext>
              </a:extLst>
            </p:cNvPr>
            <p:cNvSpPr/>
            <p:nvPr/>
          </p:nvSpPr>
          <p:spPr>
            <a:xfrm rot="2147607">
              <a:off x="5141862" y="2281746"/>
              <a:ext cx="2796279" cy="484748"/>
            </a:xfrm>
            <a:prstGeom prst="rect">
              <a:avLst/>
            </a:prstGeom>
            <a:noFill/>
          </p:spPr>
          <p:txBody>
            <a:bodyPr wrap="none" lIns="68580" tIns="34290" rIns="68580" bIns="34290">
              <a:spAutoFit/>
            </a:bodyPr>
            <a:lstStyle/>
            <a:p>
              <a:pPr algn="ctr"/>
              <a:r>
                <a:rPr lang="en-US" sz="27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Market Advantage</a:t>
              </a:r>
            </a:p>
          </p:txBody>
        </p:sp>
        <p:sp>
          <p:nvSpPr>
            <p:cNvPr id="15" name="Rectangle 14">
              <a:extLst>
                <a:ext uri="{FF2B5EF4-FFF2-40B4-BE49-F238E27FC236}">
                  <a16:creationId xmlns:a16="http://schemas.microsoft.com/office/drawing/2014/main" xmlns="" id="{8F0CC192-5480-4B7B-970C-8FA85AD8E233}"/>
                </a:ext>
              </a:extLst>
            </p:cNvPr>
            <p:cNvSpPr/>
            <p:nvPr/>
          </p:nvSpPr>
          <p:spPr>
            <a:xfrm rot="19696596">
              <a:off x="256002" y="944057"/>
              <a:ext cx="2207288" cy="900246"/>
            </a:xfrm>
            <a:prstGeom prst="rect">
              <a:avLst/>
            </a:prstGeom>
            <a:noFill/>
          </p:spPr>
          <p:txBody>
            <a:bodyPr wrap="square" lIns="68580" tIns="34290" rIns="68580" bIns="34290">
              <a:spAutoFit/>
            </a:bodyPr>
            <a:lstStyle/>
            <a:p>
              <a:pPr algn="ctr"/>
              <a:r>
                <a:rPr lang="en-US" sz="2700" b="1" dirty="0">
                  <a:ln w="12700" cmpd="sng">
                    <a:solidFill>
                      <a:schemeClr val="accent4"/>
                    </a:solidFill>
                    <a:prstDash val="solid"/>
                  </a:ln>
                  <a:solidFill>
                    <a:schemeClr val="accent4">
                      <a:lumMod val="75000"/>
                    </a:schemeClr>
                  </a:solidFill>
                </a:rPr>
                <a:t>Legal Challenge</a:t>
              </a:r>
            </a:p>
          </p:txBody>
        </p:sp>
        <p:sp>
          <p:nvSpPr>
            <p:cNvPr id="17" name="Rectangle 16">
              <a:extLst>
                <a:ext uri="{FF2B5EF4-FFF2-40B4-BE49-F238E27FC236}">
                  <a16:creationId xmlns:a16="http://schemas.microsoft.com/office/drawing/2014/main" xmlns="" id="{72BA95D0-6DFE-4C7B-95E5-AF0B5C4B59E8}"/>
                </a:ext>
              </a:extLst>
            </p:cNvPr>
            <p:cNvSpPr/>
            <p:nvPr/>
          </p:nvSpPr>
          <p:spPr>
            <a:xfrm>
              <a:off x="155885" y="5743733"/>
              <a:ext cx="3928191" cy="392415"/>
            </a:xfrm>
            <a:prstGeom prst="rect">
              <a:avLst/>
            </a:prstGeom>
            <a:noFill/>
          </p:spPr>
          <p:txBody>
            <a:bodyPr wrap="none" lIns="68580" tIns="34290" rIns="68580" bIns="34290">
              <a:spAutoFit/>
            </a:bodyPr>
            <a:lstStyle/>
            <a:p>
              <a:pPr algn="ctr"/>
              <a:r>
                <a:rPr lang="en-GB"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Wildlife and Countryside Act 1981</a:t>
              </a:r>
              <a:endParaRPr lang="en-US"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
        <p:nvSpPr>
          <p:cNvPr id="3" name="TextBox 2"/>
          <p:cNvSpPr txBox="1"/>
          <p:nvPr/>
        </p:nvSpPr>
        <p:spPr>
          <a:xfrm rot="1729950">
            <a:off x="5111736" y="5598796"/>
            <a:ext cx="2982818" cy="923330"/>
          </a:xfrm>
          <a:prstGeom prst="rect">
            <a:avLst/>
          </a:prstGeom>
          <a:noFill/>
        </p:spPr>
        <p:txBody>
          <a:bodyPr wrap="square" rtlCol="0">
            <a:spAutoFit/>
          </a:bodyPr>
          <a:lstStyle/>
          <a:p>
            <a:r>
              <a:rPr lang="en-GB" dirty="0" smtClean="0">
                <a:solidFill>
                  <a:schemeClr val="accent6">
                    <a:lumMod val="75000"/>
                  </a:schemeClr>
                </a:solidFill>
                <a:latin typeface="Gill Sans Ultra Bold" panose="020B0A02020104020203" pitchFamily="34" charset="0"/>
              </a:rPr>
              <a:t>European Water </a:t>
            </a:r>
            <a:r>
              <a:rPr lang="en-GB" dirty="0">
                <a:solidFill>
                  <a:schemeClr val="accent6">
                    <a:lumMod val="75000"/>
                  </a:schemeClr>
                </a:solidFill>
                <a:latin typeface="Gill Sans Ultra Bold" panose="020B0A02020104020203" pitchFamily="34" charset="0"/>
              </a:rPr>
              <a:t>Framework Directive</a:t>
            </a:r>
          </a:p>
        </p:txBody>
      </p:sp>
    </p:spTree>
    <p:extLst>
      <p:ext uri="{BB962C8B-B14F-4D97-AF65-F5344CB8AC3E}">
        <p14:creationId xmlns:p14="http://schemas.microsoft.com/office/powerpoint/2010/main" val="60957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4BCE5-FA29-4986-BB3C-41B49AF96756}"/>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71" y="1442032"/>
            <a:ext cx="6834458" cy="4825319"/>
          </a:xfrm>
          <a:prstGeom prst="rect">
            <a:avLst/>
          </a:prstGeom>
          <a:ln w="12700">
            <a:solidFill>
              <a:schemeClr val="tx1"/>
            </a:solidFill>
          </a:ln>
        </p:spPr>
      </p:pic>
    </p:spTree>
    <p:extLst>
      <p:ext uri="{BB962C8B-B14F-4D97-AF65-F5344CB8AC3E}">
        <p14:creationId xmlns:p14="http://schemas.microsoft.com/office/powerpoint/2010/main" val="40087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859" y="1734503"/>
            <a:ext cx="5193030" cy="4608194"/>
          </a:xfrm>
        </p:spPr>
        <p:txBody>
          <a:bodyPr/>
          <a:lstStyle/>
          <a:p>
            <a:r>
              <a:rPr lang="en-GB" dirty="0" smtClean="0"/>
              <a:t>Non-native species used as bait may spread INNS</a:t>
            </a:r>
          </a:p>
          <a:p>
            <a:r>
              <a:rPr lang="en-GB" dirty="0" smtClean="0"/>
              <a:t>A study in 2014 found:</a:t>
            </a:r>
          </a:p>
          <a:p>
            <a:pPr lvl="1"/>
            <a:r>
              <a:rPr lang="en-GB" dirty="0" smtClean="0"/>
              <a:t>16</a:t>
            </a:r>
            <a:r>
              <a:rPr lang="en-GB" dirty="0"/>
              <a:t>% of </a:t>
            </a:r>
            <a:r>
              <a:rPr lang="en-GB" dirty="0" smtClean="0"/>
              <a:t>UK anglers collected </a:t>
            </a:r>
            <a:r>
              <a:rPr lang="en-GB" dirty="0"/>
              <a:t>bait at a different site than where they used it </a:t>
            </a:r>
            <a:endParaRPr lang="en-GB" dirty="0" smtClean="0"/>
          </a:p>
          <a:p>
            <a:pPr lvl="1"/>
            <a:r>
              <a:rPr lang="en-GB" dirty="0" smtClean="0"/>
              <a:t>7</a:t>
            </a:r>
            <a:r>
              <a:rPr lang="en-GB" dirty="0"/>
              <a:t>% released unused bait from a different site into the </a:t>
            </a:r>
            <a:r>
              <a:rPr lang="en-GB" dirty="0" smtClean="0"/>
              <a:t>river/lake</a:t>
            </a:r>
          </a:p>
          <a:p>
            <a:r>
              <a:rPr lang="en-GB" dirty="0" smtClean="0"/>
              <a:t>Only use native bait, ideally </a:t>
            </a:r>
            <a:r>
              <a:rPr lang="en-GB" dirty="0"/>
              <a:t>sourced </a:t>
            </a:r>
            <a:r>
              <a:rPr lang="en-GB" dirty="0" smtClean="0"/>
              <a:t>locally</a:t>
            </a:r>
            <a:endParaRPr lang="en-GB" dirty="0"/>
          </a:p>
          <a:p>
            <a:endParaRPr lang="en-GB" dirty="0"/>
          </a:p>
        </p:txBody>
      </p:sp>
      <p:sp>
        <p:nvSpPr>
          <p:cNvPr id="5" name="Title 1">
            <a:extLst>
              <a:ext uri="{FF2B5EF4-FFF2-40B4-BE49-F238E27FC236}">
                <a16:creationId xmlns:a16="http://schemas.microsoft.com/office/drawing/2014/main" xmlns="" id="{F334BCE5-FA29-4986-BB3C-41B49AF96756}"/>
              </a:ext>
            </a:extLst>
          </p:cNvPr>
          <p:cNvSpPr txBox="1">
            <a:spLocks/>
          </p:cNvSpPr>
          <p:nvPr/>
        </p:nvSpPr>
        <p:spPr>
          <a:xfrm>
            <a:off x="765810" y="24320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Local bait</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Live B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889" y="4295456"/>
            <a:ext cx="2993976" cy="1988187"/>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File:Fishing bait vending machin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26479" y="1224560"/>
            <a:ext cx="2256797" cy="281404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4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79" y="1425539"/>
            <a:ext cx="5579645" cy="4013701"/>
          </a:xfrm>
        </p:spPr>
        <p:txBody>
          <a:bodyPr/>
          <a:lstStyle/>
          <a:p>
            <a:r>
              <a:rPr lang="en-GB" dirty="0" smtClean="0">
                <a:latin typeface="Segoe UI" panose="020B0502040204020203" pitchFamily="34" charset="0"/>
                <a:ea typeface="Segoe UI" panose="020B0502040204020203" pitchFamily="34" charset="0"/>
                <a:cs typeface="Segoe UI" panose="020B0502040204020203" pitchFamily="34" charset="0"/>
              </a:rPr>
              <a:t>Provide drying racks near entry and exit points</a:t>
            </a:r>
          </a:p>
          <a:p>
            <a:r>
              <a:rPr lang="en-GB" dirty="0">
                <a:latin typeface="Segoe UI" panose="020B0502040204020203" pitchFamily="34" charset="0"/>
                <a:ea typeface="Segoe UI" panose="020B0502040204020203" pitchFamily="34" charset="0"/>
                <a:cs typeface="Segoe UI" panose="020B0502040204020203" pitchFamily="34" charset="0"/>
              </a:rPr>
              <a:t>I</a:t>
            </a:r>
            <a:r>
              <a:rPr lang="en-GB" dirty="0" smtClean="0">
                <a:latin typeface="Segoe UI" panose="020B0502040204020203" pitchFamily="34" charset="0"/>
                <a:ea typeface="Segoe UI" panose="020B0502040204020203" pitchFamily="34" charset="0"/>
                <a:cs typeface="Segoe UI" panose="020B0502040204020203" pitchFamily="34" charset="0"/>
              </a:rPr>
              <a:t>nstall racks and a dehumidifier in an indoor room for waders, </a:t>
            </a:r>
            <a:r>
              <a:rPr lang="en-GB" smtClean="0">
                <a:latin typeface="Segoe UI" panose="020B0502040204020203" pitchFamily="34" charset="0"/>
                <a:ea typeface="Segoe UI" panose="020B0502040204020203" pitchFamily="34" charset="0"/>
                <a:cs typeface="Segoe UI" panose="020B0502040204020203" pitchFamily="34" charset="0"/>
              </a:rPr>
              <a:t>wetuits </a:t>
            </a:r>
            <a:r>
              <a:rPr lang="en-GB" dirty="0" smtClean="0">
                <a:latin typeface="Segoe UI" panose="020B0502040204020203" pitchFamily="34" charset="0"/>
                <a:ea typeface="Segoe UI" panose="020B0502040204020203" pitchFamily="34" charset="0"/>
                <a:cs typeface="Segoe UI" panose="020B0502040204020203" pitchFamily="34" charset="0"/>
              </a:rPr>
              <a:t>and boots</a:t>
            </a:r>
          </a:p>
          <a:p>
            <a:r>
              <a:rPr lang="en-GB" dirty="0" smtClean="0">
                <a:latin typeface="Segoe UI" panose="020B0502040204020203" pitchFamily="34" charset="0"/>
                <a:ea typeface="Segoe UI" panose="020B0502040204020203" pitchFamily="34" charset="0"/>
                <a:cs typeface="Segoe UI" panose="020B0502040204020203" pitchFamily="34" charset="0"/>
              </a:rPr>
              <a:t>Post “Check, Clean, Dry” information in these areas</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Image result for kayak with plant fouling creative common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683" y="1331537"/>
            <a:ext cx="1780429" cy="2372978"/>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F334BCE5-FA29-4986-BB3C-41B49AF96756}"/>
              </a:ext>
            </a:extLst>
          </p:cNvPr>
          <p:cNvSpPr txBox="1">
            <a:spLocks/>
          </p:cNvSpPr>
          <p:nvPr/>
        </p:nvSpPr>
        <p:spPr>
          <a:xfrm>
            <a:off x="751480" y="999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Drying racks</a:t>
            </a: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descr="Image result for drying fishing gear indoors"/>
          <p:cNvPicPr/>
          <p:nvPr/>
        </p:nvPicPr>
        <p:blipFill rotWithShape="1">
          <a:blip r:embed="rId4" cstate="print">
            <a:extLst>
              <a:ext uri="{28A0092B-C50C-407E-A947-70E740481C1C}">
                <a14:useLocalDpi xmlns:a14="http://schemas.microsoft.com/office/drawing/2010/main" val="0"/>
              </a:ext>
            </a:extLst>
          </a:blip>
          <a:srcRect/>
          <a:stretch/>
        </p:blipFill>
        <p:spPr bwMode="auto">
          <a:xfrm>
            <a:off x="5061474" y="3924411"/>
            <a:ext cx="2247900" cy="2628900"/>
          </a:xfrm>
          <a:prstGeom prst="round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0140" y="3844207"/>
            <a:ext cx="1028040" cy="2709104"/>
          </a:xfrm>
          <a:prstGeom prst="rect">
            <a:avLst/>
          </a:prstGeom>
        </p:spPr>
      </p:pic>
    </p:spTree>
    <p:extLst>
      <p:ext uri="{BB962C8B-B14F-4D97-AF65-F5344CB8AC3E}">
        <p14:creationId xmlns:p14="http://schemas.microsoft.com/office/powerpoint/2010/main" val="141360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352"/>
            <a:ext cx="7573654" cy="1108833"/>
          </a:xfrm>
        </p:spPr>
        <p:txBody>
          <a:bodyPr>
            <a:normAutofit/>
          </a:bodyPr>
          <a:lstStyle/>
          <a:p>
            <a:pPr algn="ct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Washing station</a:t>
            </a:r>
          </a:p>
        </p:txBody>
      </p:sp>
      <p:sp>
        <p:nvSpPr>
          <p:cNvPr id="5" name="TextBox 4"/>
          <p:cNvSpPr txBox="1"/>
          <p:nvPr/>
        </p:nvSpPr>
        <p:spPr>
          <a:xfrm>
            <a:off x="1064526" y="4790420"/>
            <a:ext cx="8079474" cy="1938992"/>
          </a:xfrm>
          <a:prstGeom prst="rect">
            <a:avLst/>
          </a:prstGeom>
          <a:noFill/>
        </p:spPr>
        <p:txBody>
          <a:bodyPr wrap="square" rtlCol="0">
            <a:spAutoFit/>
          </a:bodyPr>
          <a:lstStyle/>
          <a:p>
            <a:r>
              <a:rPr lang="en-GB" sz="2400" dirty="0" smtClean="0"/>
              <a:t>Portable washing station with three buckets:</a:t>
            </a:r>
          </a:p>
          <a:p>
            <a:pPr marL="285750" indent="-285750">
              <a:buFont typeface="Arial" panose="020B0604020202020204" pitchFamily="34" charset="0"/>
              <a:buChar char="•"/>
            </a:pPr>
            <a:r>
              <a:rPr lang="en-GB" sz="2400" dirty="0" smtClean="0"/>
              <a:t>first for removing </a:t>
            </a:r>
            <a:r>
              <a:rPr lang="en-GB" sz="2400" dirty="0"/>
              <a:t>mud or other organic </a:t>
            </a:r>
            <a:r>
              <a:rPr lang="en-GB" sz="2400" dirty="0" smtClean="0"/>
              <a:t>material</a:t>
            </a:r>
          </a:p>
          <a:p>
            <a:pPr marL="285750" indent="-285750">
              <a:buFont typeface="Arial" panose="020B0604020202020204" pitchFamily="34" charset="0"/>
              <a:buChar char="•"/>
            </a:pPr>
            <a:r>
              <a:rPr lang="en-GB" sz="2400" dirty="0" smtClean="0"/>
              <a:t>second </a:t>
            </a:r>
            <a:r>
              <a:rPr lang="en-GB" sz="2400" dirty="0"/>
              <a:t>for cleaning </a:t>
            </a:r>
            <a:r>
              <a:rPr lang="en-GB" sz="2400" dirty="0" smtClean="0"/>
              <a:t>thoroughly</a:t>
            </a:r>
          </a:p>
          <a:p>
            <a:pPr marL="285750" indent="-285750">
              <a:buFont typeface="Arial" panose="020B0604020202020204" pitchFamily="34" charset="0"/>
              <a:buChar char="•"/>
            </a:pPr>
            <a:r>
              <a:rPr lang="en-GB" sz="2400" dirty="0" smtClean="0"/>
              <a:t>third </a:t>
            </a:r>
            <a:r>
              <a:rPr lang="en-GB" sz="2400" dirty="0"/>
              <a:t>for </a:t>
            </a:r>
            <a:r>
              <a:rPr lang="en-GB" sz="2400" dirty="0" smtClean="0"/>
              <a:t>rinsing</a:t>
            </a:r>
          </a:p>
          <a:p>
            <a:r>
              <a:rPr lang="en-GB" sz="2400" dirty="0" smtClean="0"/>
              <a:t>Change water often and dispose of appropriately!</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95" y="1093850"/>
            <a:ext cx="4081467" cy="3059720"/>
          </a:xfrm>
          <a:prstGeom prst="roundRect">
            <a:avLst/>
          </a:prstGeom>
        </p:spPr>
      </p:pic>
      <p:pic>
        <p:nvPicPr>
          <p:cNvPr id="4" name="Picture 3" descr="C:\Users\x943897\AppData\Local\Microsoft\Windows\Temporary Internet Files\Content.Outlook\P6LCBD1F\cleaning station (0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387" y="1767117"/>
            <a:ext cx="4119918" cy="2886770"/>
          </a:xfrm>
          <a:prstGeom prst="roundRect">
            <a:avLst/>
          </a:prstGeom>
          <a:noFill/>
          <a:ln>
            <a:noFill/>
          </a:ln>
        </p:spPr>
      </p:pic>
    </p:spTree>
    <p:extLst>
      <p:ext uri="{BB962C8B-B14F-4D97-AF65-F5344CB8AC3E}">
        <p14:creationId xmlns:p14="http://schemas.microsoft.com/office/powerpoint/2010/main" val="362429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FFD57-4CE8-4C0E-895E-6491F918906B}"/>
              </a:ext>
            </a:extLst>
          </p:cNvPr>
          <p:cNvSpPr>
            <a:spLocks noGrp="1"/>
          </p:cNvSpPr>
          <p:nvPr>
            <p:ph type="title"/>
          </p:nvPr>
        </p:nvSpPr>
        <p:spPr>
          <a:xfrm>
            <a:off x="701269" y="-24622"/>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Reporting</a:t>
            </a:r>
          </a:p>
        </p:txBody>
      </p:sp>
      <p:sp>
        <p:nvSpPr>
          <p:cNvPr id="4" name="Content Placeholder 2">
            <a:extLst>
              <a:ext uri="{FF2B5EF4-FFF2-40B4-BE49-F238E27FC236}">
                <a16:creationId xmlns:a16="http://schemas.microsoft.com/office/drawing/2014/main" xmlns="" id="{7D9BD445-C95C-4334-B7C7-32BA7E924C96}"/>
              </a:ext>
            </a:extLst>
          </p:cNvPr>
          <p:cNvSpPr txBox="1">
            <a:spLocks/>
          </p:cNvSpPr>
          <p:nvPr/>
        </p:nvSpPr>
        <p:spPr>
          <a:xfrm>
            <a:off x="628650" y="1300941"/>
            <a:ext cx="4824006" cy="418903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Segoe UI" panose="020B0502040204020203" pitchFamily="34" charset="0"/>
                <a:ea typeface="Segoe UI" panose="020B0502040204020203" pitchFamily="34" charset="0"/>
                <a:cs typeface="Segoe UI" panose="020B0502040204020203" pitchFamily="34" charset="0"/>
              </a:rPr>
              <a:t>Encourage an open culture of reporting unusual sightings including photographing and recording extent and </a:t>
            </a:r>
            <a:r>
              <a:rPr lang="en-GB" sz="2400" dirty="0" err="1">
                <a:latin typeface="Segoe UI" panose="020B0502040204020203" pitchFamily="34" charset="0"/>
                <a:ea typeface="Segoe UI" panose="020B0502040204020203" pitchFamily="34" charset="0"/>
                <a:cs typeface="Segoe UI" panose="020B0502040204020203" pitchFamily="34" charset="0"/>
              </a:rPr>
              <a:t>lat</a:t>
            </a:r>
            <a:r>
              <a:rPr lang="en-GB" sz="2400" dirty="0">
                <a:latin typeface="Segoe UI" panose="020B0502040204020203" pitchFamily="34" charset="0"/>
                <a:ea typeface="Segoe UI" panose="020B0502040204020203" pitchFamily="34" charset="0"/>
                <a:cs typeface="Segoe UI" panose="020B0502040204020203" pitchFamily="34" charset="0"/>
              </a:rPr>
              <a:t>/long</a:t>
            </a:r>
            <a:r>
              <a:rPr lang="en-GB" sz="2400" dirty="0" smtClean="0">
                <a:latin typeface="Segoe UI" panose="020B0502040204020203" pitchFamily="34" charset="0"/>
                <a:ea typeface="Segoe UI" panose="020B0502040204020203" pitchFamily="34" charset="0"/>
                <a:cs typeface="Segoe UI" panose="020B0502040204020203" pitchFamily="34" charset="0"/>
              </a:rPr>
              <a:t>.</a:t>
            </a:r>
            <a:br>
              <a:rPr lang="en-GB" sz="2400" dirty="0" smtClean="0">
                <a:latin typeface="Segoe UI" panose="020B0502040204020203" pitchFamily="34" charset="0"/>
                <a:ea typeface="Segoe UI" panose="020B0502040204020203" pitchFamily="34" charset="0"/>
                <a:cs typeface="Segoe UI" panose="020B0502040204020203" pitchFamily="34" charset="0"/>
              </a:rPr>
            </a:b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Establish a single point of contact for INNS with local Natural England staff</a:t>
            </a:r>
            <a:r>
              <a:rPr lang="en-GB" sz="2400" dirty="0" smtClean="0">
                <a:latin typeface="Segoe UI" panose="020B0502040204020203" pitchFamily="34" charset="0"/>
                <a:ea typeface="Segoe UI" panose="020B0502040204020203" pitchFamily="34" charset="0"/>
                <a:cs typeface="Segoe UI" panose="020B0502040204020203" pitchFamily="34" charset="0"/>
              </a:rPr>
              <a:t>.</a:t>
            </a:r>
            <a:br>
              <a:rPr lang="en-GB" sz="2400" dirty="0" smtClean="0">
                <a:latin typeface="Segoe UI" panose="020B0502040204020203" pitchFamily="34" charset="0"/>
                <a:ea typeface="Segoe UI" panose="020B0502040204020203" pitchFamily="34" charset="0"/>
                <a:cs typeface="Segoe UI" panose="020B0502040204020203" pitchFamily="34" charset="0"/>
              </a:rPr>
            </a:b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smtClean="0">
                <a:latin typeface="Segoe UI" panose="020B0502040204020203" pitchFamily="34" charset="0"/>
                <a:ea typeface="Segoe UI" panose="020B0502040204020203" pitchFamily="34" charset="0"/>
                <a:cs typeface="Segoe UI" panose="020B0502040204020203" pitchFamily="34" charset="0"/>
              </a:rPr>
              <a:t>Submit reports via</a:t>
            </a:r>
            <a:r>
              <a:rPr lang="en-GB" sz="2400"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t>
            </a:r>
            <a:r>
              <a:rPr lang="en-GB" sz="2400" dirty="0" err="1" smtClean="0">
                <a:solidFill>
                  <a:srgbClr val="006699"/>
                </a:solidFill>
                <a:latin typeface="Segoe UI" panose="020B0502040204020203" pitchFamily="34" charset="0"/>
                <a:ea typeface="Segoe UI" panose="020B0502040204020203" pitchFamily="34" charset="0"/>
                <a:cs typeface="Segoe UI" panose="020B0502040204020203" pitchFamily="34" charset="0"/>
              </a:rPr>
              <a:t>iRecord</a:t>
            </a:r>
            <a:r>
              <a:rPr lang="en-GB" sz="2400"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t>
            </a:r>
            <a:r>
              <a:rPr lang="en-GB" sz="2400" dirty="0" smtClean="0">
                <a:latin typeface="Segoe UI" panose="020B0502040204020203" pitchFamily="34" charset="0"/>
                <a:ea typeface="Segoe UI" panose="020B0502040204020203" pitchFamily="34" charset="0"/>
                <a:cs typeface="Segoe UI" panose="020B0502040204020203" pitchFamily="34" charset="0"/>
              </a:rPr>
              <a:t>or </a:t>
            </a:r>
            <a:r>
              <a:rPr lang="en-GB" sz="2400" u="sng" dirty="0" smtClean="0">
                <a:latin typeface="Segoe UI" panose="020B0502040204020203" pitchFamily="34" charset="0"/>
                <a:ea typeface="Segoe UI" panose="020B0502040204020203" pitchFamily="34" charset="0"/>
                <a:cs typeface="Segoe UI" panose="020B0502040204020203" pitchFamily="34" charset="0"/>
                <a:hlinkClick r:id="rId3"/>
              </a:rPr>
              <a:t>alertnonnative@ceh.ac.uk</a:t>
            </a:r>
            <a:r>
              <a:rPr lang="en-GB" sz="2400" dirty="0" smtClean="0">
                <a:latin typeface="Segoe UI" panose="020B0502040204020203" pitchFamily="34" charset="0"/>
                <a:ea typeface="Segoe UI" panose="020B0502040204020203" pitchFamily="34" charset="0"/>
                <a:cs typeface="Segoe UI" panose="020B0502040204020203" pitchFamily="34" charset="0"/>
              </a:rPr>
              <a:t> </a:t>
            </a:r>
            <a:endParaRPr lang="en-GB" sz="2400" dirty="0">
              <a:latin typeface="Segoe UI" panose="020B0502040204020203" pitchFamily="34" charset="0"/>
              <a:ea typeface="Segoe UI" panose="020B0502040204020203" pitchFamily="34" charset="0"/>
              <a:cs typeface="Segoe UI" panose="020B0502040204020203" pitchFamily="34" charset="0"/>
            </a:endParaRPr>
          </a:p>
          <a:p>
            <a:endParaRPr lang="en-GB" sz="2100" dirty="0"/>
          </a:p>
        </p:txBody>
      </p:sp>
      <p:pic>
        <p:nvPicPr>
          <p:cNvPr id="5" name="Picture 4">
            <a:extLst>
              <a:ext uri="{FF2B5EF4-FFF2-40B4-BE49-F238E27FC236}">
                <a16:creationId xmlns:a16="http://schemas.microsoft.com/office/drawing/2014/main" xmlns="" id="{7380CB07-D468-4486-B98C-D556E945322F}"/>
              </a:ext>
            </a:extLst>
          </p:cNvPr>
          <p:cNvPicPr>
            <a:picLocks noChangeAspect="1"/>
          </p:cNvPicPr>
          <p:nvPr/>
        </p:nvPicPr>
        <p:blipFill>
          <a:blip r:embed="rId4" cstate="email">
            <a:clrChange>
              <a:clrFrom>
                <a:srgbClr val="F8F8F7"/>
              </a:clrFrom>
              <a:clrTo>
                <a:srgbClr val="F8F8F7">
                  <a:alpha val="0"/>
                </a:srgbClr>
              </a:clrTo>
            </a:clrChange>
            <a:extLst>
              <a:ext uri="{28A0092B-C50C-407E-A947-70E740481C1C}">
                <a14:useLocalDpi xmlns:a14="http://schemas.microsoft.com/office/drawing/2010/main" val="0"/>
              </a:ext>
            </a:extLst>
          </a:blip>
          <a:stretch>
            <a:fillRect/>
          </a:stretch>
        </p:blipFill>
        <p:spPr>
          <a:xfrm>
            <a:off x="4903470" y="1896428"/>
            <a:ext cx="3836194" cy="2686050"/>
          </a:xfrm>
          <a:prstGeom prst="rect">
            <a:avLst/>
          </a:prstGeom>
        </p:spPr>
      </p:pic>
      <p:grpSp>
        <p:nvGrpSpPr>
          <p:cNvPr id="7" name="Group 6"/>
          <p:cNvGrpSpPr/>
          <p:nvPr/>
        </p:nvGrpSpPr>
        <p:grpSpPr>
          <a:xfrm>
            <a:off x="54" y="5403089"/>
            <a:ext cx="9197622" cy="1454911"/>
            <a:chOff x="-53622" y="5423864"/>
            <a:chExt cx="9197622" cy="1454911"/>
          </a:xfrm>
        </p:grpSpPr>
        <p:pic>
          <p:nvPicPr>
            <p:cNvPr id="8"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56796" y="6149180"/>
              <a:ext cx="755907" cy="546535"/>
            </a:xfrm>
            <a:prstGeom prst="rect">
              <a:avLst/>
            </a:prstGeom>
          </p:spPr>
        </p:pic>
        <p:pic>
          <p:nvPicPr>
            <p:cNvPr id="13" name="Picture 12"/>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52661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a:xfrm>
            <a:off x="400050" y="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Working in Partnership</a:t>
            </a:r>
          </a:p>
        </p:txBody>
      </p:sp>
      <p:sp>
        <p:nvSpPr>
          <p:cNvPr id="3" name="Content Placeholder 2">
            <a:extLst>
              <a:ext uri="{FF2B5EF4-FFF2-40B4-BE49-F238E27FC236}">
                <a16:creationId xmlns:a16="http://schemas.microsoft.com/office/drawing/2014/main" xmlns="" id="{A07456EC-7AC3-46F5-8EA7-7728254172C7}"/>
              </a:ext>
            </a:extLst>
          </p:cNvPr>
          <p:cNvSpPr>
            <a:spLocks noGrp="1"/>
          </p:cNvSpPr>
          <p:nvPr>
            <p:ph idx="1"/>
          </p:nvPr>
        </p:nvSpPr>
        <p:spPr>
          <a:xfrm>
            <a:off x="679677" y="1325563"/>
            <a:ext cx="3990975" cy="3599728"/>
          </a:xfrm>
        </p:spPr>
        <p:txBody>
          <a:bodyPr>
            <a:normAutofit fontScale="92500" lnSpcReduction="20000"/>
          </a:bodyPr>
          <a:lstStyle/>
          <a:p>
            <a:pPr lvl="0"/>
            <a:r>
              <a:rPr lang="en-GB" dirty="0">
                <a:latin typeface="Segoe UI" panose="020B0502040204020203" pitchFamily="34" charset="0"/>
                <a:ea typeface="Segoe UI" panose="020B0502040204020203" pitchFamily="34" charset="0"/>
                <a:cs typeface="Segoe UI" panose="020B0502040204020203" pitchFamily="34" charset="0"/>
              </a:rPr>
              <a:t>Identify a partner organisation who has the expertise to assist with identification of INNS.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lvl="0"/>
            <a:r>
              <a:rPr lang="en-GB" dirty="0">
                <a:latin typeface="Segoe UI" panose="020B0502040204020203" pitchFamily="34" charset="0"/>
                <a:ea typeface="Segoe UI" panose="020B0502040204020203" pitchFamily="34" charset="0"/>
                <a:cs typeface="Segoe UI" panose="020B0502040204020203" pitchFamily="34" charset="0"/>
              </a:rPr>
              <a:t>Encourage ‘open access’ recording of INNS by researchers, students, volunteers and amateur taxonomists.</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3074" name="Picture 2" descr="Image result for open access research">
            <a:extLst>
              <a:ext uri="{FF2B5EF4-FFF2-40B4-BE49-F238E27FC236}">
                <a16:creationId xmlns:a16="http://schemas.microsoft.com/office/drawing/2014/main" xmlns="" id="{2E879F7B-D962-4DA3-B3FC-93A19BA89EF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0652" y="2378274"/>
            <a:ext cx="4073299" cy="210145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4" y="5403089"/>
            <a:ext cx="9197622" cy="1454911"/>
            <a:chOff x="-53622" y="5423864"/>
            <a:chExt cx="9197622" cy="1454911"/>
          </a:xfrm>
        </p:grpSpPr>
        <p:pic>
          <p:nvPicPr>
            <p:cNvPr id="7"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56796" y="6149180"/>
              <a:ext cx="755907" cy="546535"/>
            </a:xfrm>
            <a:prstGeom prst="rect">
              <a:avLst/>
            </a:prstGeom>
          </p:spPr>
        </p:pic>
        <p:pic>
          <p:nvPicPr>
            <p:cNvPr id="12" name="Picture 1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08438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E7F2B-6375-404F-8478-EBAF9D8265D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Recording your actions</a:t>
            </a:r>
          </a:p>
        </p:txBody>
      </p:sp>
      <p:sp>
        <p:nvSpPr>
          <p:cNvPr id="5" name="Content Placeholder 4">
            <a:extLst>
              <a:ext uri="{FF2B5EF4-FFF2-40B4-BE49-F238E27FC236}">
                <a16:creationId xmlns:a16="http://schemas.microsoft.com/office/drawing/2014/main" xmlns="" id="{37D61116-9F2C-40AE-B3CF-A2FB23C30232}"/>
              </a:ext>
            </a:extLst>
          </p:cNvPr>
          <p:cNvSpPr>
            <a:spLocks noGrp="1"/>
          </p:cNvSpPr>
          <p:nvPr>
            <p:ph idx="1"/>
          </p:nvPr>
        </p:nvSpPr>
        <p:spPr>
          <a:xfrm>
            <a:off x="628650" y="1689035"/>
            <a:ext cx="4644390" cy="3263504"/>
          </a:xfrm>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Biosecurity Planning</a:t>
            </a:r>
          </a:p>
          <a:p>
            <a:r>
              <a:rPr lang="en-GB" dirty="0">
                <a:latin typeface="Segoe UI" panose="020B0502040204020203" pitchFamily="34" charset="0"/>
                <a:ea typeface="Segoe UI" panose="020B0502040204020203" pitchFamily="34" charset="0"/>
                <a:cs typeface="Segoe UI" panose="020B0502040204020203" pitchFamily="34" charset="0"/>
              </a:rPr>
              <a:t>Remember </a:t>
            </a:r>
          </a:p>
          <a:p>
            <a:pPr lvl="1"/>
            <a:r>
              <a:rPr lang="en-GB" dirty="0">
                <a:latin typeface="Segoe UI" panose="020B0502040204020203" pitchFamily="34" charset="0"/>
                <a:ea typeface="Segoe UI" panose="020B0502040204020203" pitchFamily="34" charset="0"/>
                <a:cs typeface="Segoe UI" panose="020B0502040204020203" pitchFamily="34" charset="0"/>
              </a:rPr>
              <a:t>Stay practical and cost aware </a:t>
            </a:r>
          </a:p>
          <a:p>
            <a:pPr lvl="1"/>
            <a:r>
              <a:rPr lang="en-GB" dirty="0">
                <a:latin typeface="Segoe UI" panose="020B0502040204020203" pitchFamily="34" charset="0"/>
                <a:ea typeface="Segoe UI" panose="020B0502040204020203" pitchFamily="34" charset="0"/>
                <a:cs typeface="Segoe UI" panose="020B0502040204020203" pitchFamily="34" charset="0"/>
              </a:rPr>
              <a:t>Follow best practice</a:t>
            </a:r>
          </a:p>
        </p:txBody>
      </p:sp>
      <p:graphicFrame>
        <p:nvGraphicFramePr>
          <p:cNvPr id="4" name="Diagram 3">
            <a:extLst>
              <a:ext uri="{FF2B5EF4-FFF2-40B4-BE49-F238E27FC236}">
                <a16:creationId xmlns:a16="http://schemas.microsoft.com/office/drawing/2014/main" xmlns="" id="{3FCF5A43-B4DA-40FE-870B-2A3CAA2BBC21}"/>
              </a:ext>
            </a:extLst>
          </p:cNvPr>
          <p:cNvGraphicFramePr/>
          <p:nvPr>
            <p:extLst>
              <p:ext uri="{D42A27DB-BD31-4B8C-83A1-F6EECF244321}">
                <p14:modId xmlns:p14="http://schemas.microsoft.com/office/powerpoint/2010/main" val="2154161982"/>
              </p:ext>
            </p:extLst>
          </p:nvPr>
        </p:nvGraphicFramePr>
        <p:xfrm>
          <a:off x="4664191" y="1469689"/>
          <a:ext cx="4286250" cy="408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54" y="5403089"/>
            <a:ext cx="9197622" cy="1454911"/>
            <a:chOff x="-53622" y="5423864"/>
            <a:chExt cx="9197622" cy="1454911"/>
          </a:xfrm>
        </p:grpSpPr>
        <p:pic>
          <p:nvPicPr>
            <p:cNvPr id="8" name="Picture 5" descr="Curve Green"/>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656796" y="6149180"/>
              <a:ext cx="755907" cy="546535"/>
            </a:xfrm>
            <a:prstGeom prst="rect">
              <a:avLst/>
            </a:prstGeom>
          </p:spPr>
        </p:pic>
        <p:pic>
          <p:nvPicPr>
            <p:cNvPr id="13" name="Picture 12"/>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83137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a:xfrm>
            <a:off x="215743" y="230490"/>
            <a:ext cx="8359840" cy="1325563"/>
          </a:xfrm>
        </p:spPr>
        <p:txBody>
          <a:bodyPr>
            <a:normAutofit/>
          </a:bodyPr>
          <a:lstStyle/>
          <a:p>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Biosecurity </a:t>
            </a: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Actions</a:t>
            </a:r>
          </a:p>
        </p:txBody>
      </p:sp>
      <p:pic>
        <p:nvPicPr>
          <p:cNvPr id="7" name="Picture 6">
            <a:extLst>
              <a:ext uri="{FF2B5EF4-FFF2-40B4-BE49-F238E27FC236}">
                <a16:creationId xmlns:a16="http://schemas.microsoft.com/office/drawing/2014/main" xmlns="" id="{30DD6D1A-A173-4D4F-969C-00BEB79D65E9}"/>
              </a:ext>
            </a:extLst>
          </p:cNvPr>
          <p:cNvPicPr>
            <a:picLocks noChangeAspect="1"/>
          </p:cNvPicPr>
          <p:nvPr/>
        </p:nvPicPr>
        <p:blipFill>
          <a:blip r:embed="rId3" cstate="screen">
            <a:clrChange>
              <a:clrFrom>
                <a:srgbClr val="F8F8F7"/>
              </a:clrFrom>
              <a:clrTo>
                <a:srgbClr val="F8F8F7">
                  <a:alpha val="0"/>
                </a:srgbClr>
              </a:clrTo>
            </a:clrChange>
            <a:extLst>
              <a:ext uri="{28A0092B-C50C-407E-A947-70E740481C1C}">
                <a14:useLocalDpi xmlns:a14="http://schemas.microsoft.com/office/drawing/2010/main" val="0"/>
              </a:ext>
            </a:extLst>
          </a:blip>
          <a:stretch>
            <a:fillRect/>
          </a:stretch>
        </p:blipFill>
        <p:spPr>
          <a:xfrm>
            <a:off x="3153484" y="5295651"/>
            <a:ext cx="1978074" cy="1385020"/>
          </a:xfrm>
          <a:prstGeom prst="rect">
            <a:avLst/>
          </a:prstGeom>
        </p:spPr>
      </p:pic>
      <p:pic>
        <p:nvPicPr>
          <p:cNvPr id="5" name="Picture 6" descr="RAPID (Full Colou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Content Placeholder 2">
            <a:extLst>
              <a:ext uri="{FF2B5EF4-FFF2-40B4-BE49-F238E27FC236}">
                <a16:creationId xmlns:a16="http://schemas.microsoft.com/office/drawing/2014/main" xmlns="" id="{A07456EC-7AC3-46F5-8EA7-7728254172C7}"/>
              </a:ext>
            </a:extLst>
          </p:cNvPr>
          <p:cNvSpPr txBox="1">
            <a:spLocks/>
          </p:cNvSpPr>
          <p:nvPr/>
        </p:nvSpPr>
        <p:spPr>
          <a:xfrm>
            <a:off x="545968" y="1556053"/>
            <a:ext cx="8409420" cy="40659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Segoe UI" panose="020B0502040204020203" pitchFamily="34" charset="0"/>
                <a:ea typeface="Segoe UI" panose="020B0502040204020203" pitchFamily="34" charset="0"/>
                <a:cs typeface="Segoe UI" panose="020B0502040204020203" pitchFamily="34" charset="0"/>
              </a:rPr>
              <a:t>Encourage participants to arrive and depart with </a:t>
            </a:r>
            <a:r>
              <a:rPr lang="en-GB" dirty="0" smtClean="0">
                <a:latin typeface="Segoe UI" panose="020B0502040204020203" pitchFamily="34" charset="0"/>
                <a:ea typeface="Segoe UI" panose="020B0502040204020203" pitchFamily="34" charset="0"/>
                <a:cs typeface="Segoe UI" panose="020B0502040204020203" pitchFamily="34" charset="0"/>
              </a:rPr>
              <a:t>clean, dry equipment</a:t>
            </a:r>
            <a:r>
              <a:rPr lang="en-GB" dirty="0">
                <a:latin typeface="Segoe UI" panose="020B0502040204020203" pitchFamily="34" charset="0"/>
                <a:ea typeface="Segoe UI" panose="020B0502040204020203" pitchFamily="34" charset="0"/>
                <a:cs typeface="Segoe UI" panose="020B0502040204020203" pitchFamily="34" charset="0"/>
              </a:rPr>
              <a:t>. </a:t>
            </a:r>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latin typeface="Segoe UI" panose="020B0502040204020203" pitchFamily="34" charset="0"/>
                <a:ea typeface="Segoe UI" panose="020B0502040204020203" pitchFamily="34" charset="0"/>
                <a:cs typeface="Segoe UI" panose="020B0502040204020203" pitchFamily="34" charset="0"/>
              </a:rPr>
              <a:t>Always wash down </a:t>
            </a:r>
            <a:r>
              <a:rPr lang="en-GB" dirty="0" smtClean="0">
                <a:latin typeface="Segoe UI" panose="020B0502040204020203" pitchFamily="34" charset="0"/>
                <a:ea typeface="Segoe UI" panose="020B0502040204020203" pitchFamily="34" charset="0"/>
                <a:cs typeface="Segoe UI" panose="020B0502040204020203" pitchFamily="34" charset="0"/>
              </a:rPr>
              <a:t>well </a:t>
            </a:r>
            <a:r>
              <a:rPr lang="en-GB" dirty="0">
                <a:latin typeface="Segoe UI" panose="020B0502040204020203" pitchFamily="34" charset="0"/>
                <a:ea typeface="Segoe UI" panose="020B0502040204020203" pitchFamily="34" charset="0"/>
                <a:cs typeface="Segoe UI" panose="020B0502040204020203" pitchFamily="34" charset="0"/>
              </a:rPr>
              <a:t>away from the water’s edge to ensure that no residues can return to the </a:t>
            </a:r>
            <a:r>
              <a:rPr lang="en-GB" dirty="0" smtClean="0">
                <a:latin typeface="Segoe UI" panose="020B0502040204020203" pitchFamily="34" charset="0"/>
                <a:ea typeface="Segoe UI" panose="020B0502040204020203" pitchFamily="34" charset="0"/>
                <a:cs typeface="Segoe UI" panose="020B0502040204020203" pitchFamily="34" charset="0"/>
              </a:rPr>
              <a:t>water body. </a:t>
            </a:r>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p>
          <a:p>
            <a:r>
              <a:rPr lang="en-GB" dirty="0" smtClean="0">
                <a:latin typeface="Segoe UI" panose="020B0502040204020203" pitchFamily="34" charset="0"/>
                <a:ea typeface="Segoe UI" panose="020B0502040204020203" pitchFamily="34" charset="0"/>
                <a:cs typeface="Segoe UI" panose="020B0502040204020203" pitchFamily="34" charset="0"/>
              </a:rPr>
              <a:t>Encourage reporting of unusual sightings.</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Designate a Biosecurity Officer for events and brief all event staff.</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smtClean="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508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44AF74-E238-43C3-9E58-C1B0395B1C52}"/>
              </a:ext>
            </a:extLst>
          </p:cNvPr>
          <p:cNvSpPr>
            <a:spLocks noGrp="1"/>
          </p:cNvSpPr>
          <p:nvPr>
            <p:ph type="title"/>
          </p:nvPr>
        </p:nvSpPr>
        <p:spPr>
          <a:xfrm>
            <a:off x="325041" y="226421"/>
            <a:ext cx="5680903" cy="1585436"/>
          </a:xfrm>
        </p:spPr>
        <p:txBody>
          <a:bodyPr>
            <a:normAutofit/>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Commonwealth Games Flotilla 2014</a:t>
            </a:r>
          </a:p>
        </p:txBody>
      </p:sp>
      <p:pic>
        <p:nvPicPr>
          <p:cNvPr id="4" name="Picture 2" descr="C:\Users\User\Desktop\2014-08-31 flotilla 2014\flotilla 2014 002.JPG">
            <a:extLst>
              <a:ext uri="{FF2B5EF4-FFF2-40B4-BE49-F238E27FC236}">
                <a16:creationId xmlns:a16="http://schemas.microsoft.com/office/drawing/2014/main" xmlns="" id="{E4EA7B89-6202-4E00-B2BB-8939C2210EA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08262" y="1811857"/>
            <a:ext cx="2712980" cy="40684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a:extLst>
              <a:ext uri="{FF2B5EF4-FFF2-40B4-BE49-F238E27FC236}">
                <a16:creationId xmlns:a16="http://schemas.microsoft.com/office/drawing/2014/main" xmlns="" id="{5D85702B-D910-4DAD-927C-92EE13C16F7E}"/>
              </a:ext>
            </a:extLst>
          </p:cNvPr>
          <p:cNvGraphicFramePr>
            <a:graphicFrameLocks noChangeAspect="1"/>
          </p:cNvGraphicFramePr>
          <p:nvPr>
            <p:extLst>
              <p:ext uri="{D42A27DB-BD31-4B8C-83A1-F6EECF244321}">
                <p14:modId xmlns:p14="http://schemas.microsoft.com/office/powerpoint/2010/main" val="3279319660"/>
              </p:ext>
            </p:extLst>
          </p:nvPr>
        </p:nvGraphicFramePr>
        <p:xfrm>
          <a:off x="2575483" y="2128183"/>
          <a:ext cx="2123513" cy="3502700"/>
        </p:xfrm>
        <a:graphic>
          <a:graphicData uri="http://schemas.openxmlformats.org/presentationml/2006/ole">
            <mc:AlternateContent xmlns:mc="http://schemas.openxmlformats.org/markup-compatibility/2006">
              <mc:Choice xmlns:v="urn:schemas-microsoft-com:vml" Requires="v">
                <p:oleObj spid="_x0000_s1099" name="PDF" r:id="rId5" imgW="0" imgH="0" progId="FoxitReader.Document">
                  <p:embed/>
                </p:oleObj>
              </mc:Choice>
              <mc:Fallback>
                <p:oleObj name="PDF" r:id="rId5" imgW="0" imgH="0" progId="FoxitReader.Document">
                  <p:embed/>
                  <p:pic>
                    <p:nvPicPr>
                      <p:cNvPr id="19459" name="Object 3">
                        <a:extLst>
                          <a:ext uri="{FF2B5EF4-FFF2-40B4-BE49-F238E27FC236}">
                            <a16:creationId xmlns:a16="http://schemas.microsoft.com/office/drawing/2014/main" xmlns="" id="{6B796E89-EB4B-4586-9C0D-EAC2F9E6C3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5483" y="2128183"/>
                        <a:ext cx="2123513" cy="3502700"/>
                      </a:xfrm>
                      <a:prstGeom prst="rect">
                        <a:avLst/>
                      </a:prstGeom>
                      <a:noFill/>
                      <a:ln>
                        <a:noFill/>
                      </a:ln>
                    </p:spPr>
                  </p:pic>
                </p:oleObj>
              </mc:Fallback>
            </mc:AlternateContent>
          </a:graphicData>
        </a:graphic>
      </p:graphicFrame>
      <p:sp>
        <p:nvSpPr>
          <p:cNvPr id="3" name="Rectangle 2">
            <a:extLst>
              <a:ext uri="{FF2B5EF4-FFF2-40B4-BE49-F238E27FC236}">
                <a16:creationId xmlns:a16="http://schemas.microsoft.com/office/drawing/2014/main" xmlns="" id="{1F31A957-4F75-4B86-AC30-15CE757E5DB1}"/>
              </a:ext>
            </a:extLst>
          </p:cNvPr>
          <p:cNvSpPr/>
          <p:nvPr/>
        </p:nvSpPr>
        <p:spPr>
          <a:xfrm>
            <a:off x="5910410" y="5909305"/>
            <a:ext cx="2712980" cy="196208"/>
          </a:xfrm>
          <a:prstGeom prst="rect">
            <a:avLst/>
          </a:prstGeom>
        </p:spPr>
        <p:txBody>
          <a:bodyPr wrap="square">
            <a:spAutoFit/>
          </a:bodyPr>
          <a:lstStyle/>
          <a:p>
            <a:r>
              <a:rPr lang="en-GB" sz="675" dirty="0"/>
              <a:t>Commonwealth Games Flotilla © S Brown</a:t>
            </a:r>
          </a:p>
        </p:txBody>
      </p:sp>
    </p:spTree>
    <p:extLst>
      <p:ext uri="{BB962C8B-B14F-4D97-AF65-F5344CB8AC3E}">
        <p14:creationId xmlns:p14="http://schemas.microsoft.com/office/powerpoint/2010/main" val="160249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811" y="5535232"/>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itle 1">
            <a:extLst>
              <a:ext uri="{FF2B5EF4-FFF2-40B4-BE49-F238E27FC236}">
                <a16:creationId xmlns="" xmlns:a16="http://schemas.microsoft.com/office/drawing/2014/main" id="{4A5CC552-2CF6-47C2-9574-3249955B5E7B}"/>
              </a:ext>
            </a:extLst>
          </p:cNvPr>
          <p:cNvSpPr>
            <a:spLocks noGrp="1"/>
          </p:cNvSpPr>
          <p:nvPr>
            <p:ph type="ctrTitle"/>
          </p:nvPr>
        </p:nvSpPr>
        <p:spPr>
          <a:xfrm>
            <a:off x="1569491" y="2903351"/>
            <a:ext cx="5771367" cy="1790700"/>
          </a:xfrm>
        </p:spPr>
        <p:txBody>
          <a:bodyPr>
            <a:normAutofit/>
          </a:bodyPr>
          <a:lstStyle/>
          <a:p>
            <a:r>
              <a:rPr lang="en-GB" sz="45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Freshwater </a:t>
            </a:r>
            <a:r>
              <a:rPr lang="en-GB" sz="4500" b="1" dirty="0">
                <a:solidFill>
                  <a:srgbClr val="006699"/>
                </a:solidFill>
                <a:latin typeface="Segoe UI" panose="020B0502040204020203" pitchFamily="34" charset="0"/>
                <a:ea typeface="Segoe UI" panose="020B0502040204020203" pitchFamily="34" charset="0"/>
                <a:cs typeface="Segoe UI" panose="020B0502040204020203" pitchFamily="34" charset="0"/>
              </a:rPr>
              <a:t>Invasive Non-Native Species </a:t>
            </a:r>
          </a:p>
        </p:txBody>
      </p:sp>
      <p:sp>
        <p:nvSpPr>
          <p:cNvPr id="15" name="Subtitle 2">
            <a:extLst>
              <a:ext uri="{FF2B5EF4-FFF2-40B4-BE49-F238E27FC236}">
                <a16:creationId xmlns="" xmlns:a16="http://schemas.microsoft.com/office/drawing/2014/main" id="{97E469EC-2ACD-46AA-9FA9-BF48BDC4906B}"/>
              </a:ext>
            </a:extLst>
          </p:cNvPr>
          <p:cNvSpPr>
            <a:spLocks noGrp="1"/>
          </p:cNvSpPr>
          <p:nvPr>
            <p:ph type="subTitle" idx="1"/>
          </p:nvPr>
        </p:nvSpPr>
        <p:spPr>
          <a:xfrm>
            <a:off x="1026174" y="4821002"/>
            <a:ext cx="6858000" cy="487829"/>
          </a:xfrm>
        </p:spPr>
        <p:txBody>
          <a:bodyPr>
            <a:normAutofit/>
          </a:bodyPr>
          <a:lstStyle/>
          <a:p>
            <a:r>
              <a:rPr lang="en-GB" sz="1800" dirty="0">
                <a:latin typeface="Segoe UI" panose="020B0502040204020203" pitchFamily="34" charset="0"/>
                <a:ea typeface="Segoe UI" panose="020B0502040204020203" pitchFamily="34" charset="0"/>
                <a:cs typeface="Segoe UI" panose="020B0502040204020203" pitchFamily="34" charset="0"/>
              </a:rPr>
              <a:t>Impacts on </a:t>
            </a:r>
            <a:r>
              <a:rPr lang="en-GB" sz="1800" dirty="0" smtClean="0">
                <a:latin typeface="Segoe UI" panose="020B0502040204020203" pitchFamily="34" charset="0"/>
                <a:ea typeface="Segoe UI" panose="020B0502040204020203" pitchFamily="34" charset="0"/>
                <a:cs typeface="Segoe UI" panose="020B0502040204020203" pitchFamily="34" charset="0"/>
              </a:rPr>
              <a:t>Volunteers </a:t>
            </a:r>
            <a:r>
              <a:rPr lang="en-GB" sz="1800" dirty="0">
                <a:latin typeface="Segoe UI" panose="020B0502040204020203" pitchFamily="34" charset="0"/>
                <a:ea typeface="Segoe UI" panose="020B0502040204020203" pitchFamily="34" charset="0"/>
                <a:cs typeface="Segoe UI" panose="020B0502040204020203" pitchFamily="34" charset="0"/>
              </a:rPr>
              <a:t>and Practical Biosecurity Actions</a:t>
            </a:r>
          </a:p>
        </p:txBody>
      </p:sp>
      <p:grpSp>
        <p:nvGrpSpPr>
          <p:cNvPr id="4" name="Group 3"/>
          <p:cNvGrpSpPr/>
          <p:nvPr/>
        </p:nvGrpSpPr>
        <p:grpSpPr>
          <a:xfrm>
            <a:off x="457979" y="1532842"/>
            <a:ext cx="8228041" cy="1277932"/>
            <a:chOff x="457979" y="1532842"/>
            <a:chExt cx="8228041" cy="1277932"/>
          </a:xfrm>
        </p:grpSpPr>
        <p:pic>
          <p:nvPicPr>
            <p:cNvPr id="16" name="Picture 2" descr="Hydrocotole ranuculoides, Floating pennywo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979" y="1542508"/>
              <a:ext cx="1905000" cy="1268266"/>
            </a:xfrm>
            <a:prstGeom prst="roundRect">
              <a:avLst/>
            </a:prstGeom>
            <a:noFill/>
            <a:extLst>
              <a:ext uri="{909E8E84-426E-40DD-AFC4-6F175D3DCCD1}">
                <a14:hiddenFill xmlns:a14="http://schemas.microsoft.com/office/drawing/2010/main">
                  <a:solidFill>
                    <a:srgbClr val="FFFFFF"/>
                  </a:solidFill>
                </a14:hiddenFill>
              </a:ext>
            </a:extLst>
          </p:spPr>
        </p:pic>
        <p:pic>
          <p:nvPicPr>
            <p:cNvPr id="17" name="Picture 4" descr=", Chinese Mitten Cra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08611" y="1542508"/>
              <a:ext cx="2360868" cy="1268265"/>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2483295" y="1543949"/>
              <a:ext cx="1905000" cy="1266825"/>
            </a:xfrm>
            <a:prstGeom prst="roundRect">
              <a:avLst/>
            </a:prstGeom>
            <a:ln w="3175">
              <a:solidFill>
                <a:schemeClr val="bg1">
                  <a:lumMod val="85000"/>
                </a:schemeClr>
              </a:solidFill>
            </a:ln>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89795" y="1532842"/>
              <a:ext cx="1696225" cy="1272168"/>
            </a:xfrm>
            <a:prstGeom prst="roundRect">
              <a:avLst/>
            </a:prstGeom>
          </p:spPr>
        </p:pic>
      </p:grpSp>
    </p:spTree>
    <p:extLst>
      <p:ext uri="{BB962C8B-B14F-4D97-AF65-F5344CB8AC3E}">
        <p14:creationId xmlns:p14="http://schemas.microsoft.com/office/powerpoint/2010/main" val="68149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CFDF333-B9B9-4737-9002-0F1CFABD552E}"/>
              </a:ext>
            </a:extLst>
          </p:cNvPr>
          <p:cNvGrpSpPr/>
          <p:nvPr/>
        </p:nvGrpSpPr>
        <p:grpSpPr>
          <a:xfrm>
            <a:off x="3560204" y="1222178"/>
            <a:ext cx="3969327" cy="4469383"/>
            <a:chOff x="1331913" y="184150"/>
            <a:chExt cx="6192837" cy="6435725"/>
          </a:xfrm>
        </p:grpSpPr>
        <p:pic>
          <p:nvPicPr>
            <p:cNvPr id="7" name="Picture 5">
              <a:extLst>
                <a:ext uri="{FF2B5EF4-FFF2-40B4-BE49-F238E27FC236}">
                  <a16:creationId xmlns:a16="http://schemas.microsoft.com/office/drawing/2014/main" xmlns="" id="{C27E8BA0-BDA8-4BDE-8245-B53B505799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1913" y="184150"/>
              <a:ext cx="6192837" cy="643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3">
              <a:extLst>
                <a:ext uri="{FF2B5EF4-FFF2-40B4-BE49-F238E27FC236}">
                  <a16:creationId xmlns:a16="http://schemas.microsoft.com/office/drawing/2014/main" xmlns="" id="{7B5EDBD8-5159-45DE-9A6A-A04FF6D59B10}"/>
                </a:ext>
              </a:extLst>
            </p:cNvPr>
            <p:cNvSpPr/>
            <p:nvPr/>
          </p:nvSpPr>
          <p:spPr>
            <a:xfrm rot="12592522">
              <a:off x="3983038" y="3617913"/>
              <a:ext cx="228600" cy="29527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9" name="Down Arrow 6">
              <a:extLst>
                <a:ext uri="{FF2B5EF4-FFF2-40B4-BE49-F238E27FC236}">
                  <a16:creationId xmlns:a16="http://schemas.microsoft.com/office/drawing/2014/main" xmlns="" id="{B7A17768-9BA7-4268-8F97-923DC3C6A752}"/>
                </a:ext>
              </a:extLst>
            </p:cNvPr>
            <p:cNvSpPr/>
            <p:nvPr/>
          </p:nvSpPr>
          <p:spPr>
            <a:xfrm rot="12229664">
              <a:off x="3683000" y="4873625"/>
              <a:ext cx="334963" cy="1316038"/>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0" name="Down Arrow 7">
              <a:extLst>
                <a:ext uri="{FF2B5EF4-FFF2-40B4-BE49-F238E27FC236}">
                  <a16:creationId xmlns:a16="http://schemas.microsoft.com/office/drawing/2014/main" xmlns="" id="{C599530B-C83F-44D5-A03A-E1C47E88ABB4}"/>
                </a:ext>
              </a:extLst>
            </p:cNvPr>
            <p:cNvSpPr/>
            <p:nvPr/>
          </p:nvSpPr>
          <p:spPr>
            <a:xfrm rot="20050322">
              <a:off x="3619500" y="2762250"/>
              <a:ext cx="366713" cy="588963"/>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1" name="Down Arrow 8">
              <a:extLst>
                <a:ext uri="{FF2B5EF4-FFF2-40B4-BE49-F238E27FC236}">
                  <a16:creationId xmlns:a16="http://schemas.microsoft.com/office/drawing/2014/main" xmlns="" id="{A1B31D71-501C-4C35-A12B-7A0A010C4820}"/>
                </a:ext>
              </a:extLst>
            </p:cNvPr>
            <p:cNvSpPr/>
            <p:nvPr/>
          </p:nvSpPr>
          <p:spPr>
            <a:xfrm rot="2469166">
              <a:off x="5356225" y="706438"/>
              <a:ext cx="201613" cy="1585912"/>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12" name="Down Arrow 10">
              <a:extLst>
                <a:ext uri="{FF2B5EF4-FFF2-40B4-BE49-F238E27FC236}">
                  <a16:creationId xmlns:a16="http://schemas.microsoft.com/office/drawing/2014/main" xmlns="" id="{A99CF902-9708-4D49-8ABD-F5AF23ED4D5F}"/>
                </a:ext>
              </a:extLst>
            </p:cNvPr>
            <p:cNvSpPr/>
            <p:nvPr/>
          </p:nvSpPr>
          <p:spPr>
            <a:xfrm rot="4111936">
              <a:off x="4456907" y="5542756"/>
              <a:ext cx="334962" cy="1317625"/>
            </a:xfrm>
            <a:prstGeom prst="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grpSp>
      <p:sp>
        <p:nvSpPr>
          <p:cNvPr id="13" name="Title 12">
            <a:extLst>
              <a:ext uri="{FF2B5EF4-FFF2-40B4-BE49-F238E27FC236}">
                <a16:creationId xmlns:a16="http://schemas.microsoft.com/office/drawing/2014/main" xmlns="" id="{7239B8E9-FE0C-4521-8728-44D41455F4D8}"/>
              </a:ext>
            </a:extLst>
          </p:cNvPr>
          <p:cNvSpPr>
            <a:spLocks noGrp="1"/>
          </p:cNvSpPr>
          <p:nvPr>
            <p:ph type="title"/>
          </p:nvPr>
        </p:nvSpPr>
        <p:spPr>
          <a:xfrm>
            <a:off x="492241" y="0"/>
            <a:ext cx="3809595" cy="2444356"/>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Sources of boats</a:t>
            </a:r>
          </a:p>
        </p:txBody>
      </p:sp>
    </p:spTree>
    <p:extLst>
      <p:ext uri="{BB962C8B-B14F-4D97-AF65-F5344CB8AC3E}">
        <p14:creationId xmlns:p14="http://schemas.microsoft.com/office/powerpoint/2010/main" val="136326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A0EF0130-1BA1-49B0-9C19-CFBD8CAB3DFD}"/>
              </a:ext>
            </a:extLst>
          </p:cNvPr>
          <p:cNvSpPr txBox="1">
            <a:spLocks/>
          </p:cNvSpPr>
          <p:nvPr/>
        </p:nvSpPr>
        <p:spPr>
          <a:xfrm>
            <a:off x="536459" y="282546"/>
            <a:ext cx="6172200" cy="8548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Critical Control Points</a:t>
            </a:r>
          </a:p>
        </p:txBody>
      </p:sp>
      <p:sp>
        <p:nvSpPr>
          <p:cNvPr id="4" name="Content Placeholder 2">
            <a:extLst>
              <a:ext uri="{FF2B5EF4-FFF2-40B4-BE49-F238E27FC236}">
                <a16:creationId xmlns:a16="http://schemas.microsoft.com/office/drawing/2014/main" xmlns="" id="{34BDF69B-6016-4C08-9BF6-3228A7EFA3B2}"/>
              </a:ext>
            </a:extLst>
          </p:cNvPr>
          <p:cNvSpPr txBox="1">
            <a:spLocks/>
          </p:cNvSpPr>
          <p:nvPr/>
        </p:nvSpPr>
        <p:spPr>
          <a:xfrm>
            <a:off x="536459" y="1458147"/>
            <a:ext cx="6172200" cy="33944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100" dirty="0">
                <a:latin typeface="Segoe UI" panose="020B0502040204020203" pitchFamily="34" charset="0"/>
                <a:ea typeface="Segoe UI" panose="020B0502040204020203" pitchFamily="34" charset="0"/>
                <a:cs typeface="Segoe UI" panose="020B0502040204020203" pitchFamily="34" charset="0"/>
              </a:rPr>
              <a:t>Pre departure preparation </a:t>
            </a:r>
          </a:p>
          <a:p>
            <a:r>
              <a:rPr lang="en-GB" altLang="en-US" sz="2100" dirty="0">
                <a:latin typeface="Segoe UI" panose="020B0502040204020203" pitchFamily="34" charset="0"/>
                <a:ea typeface="Segoe UI" panose="020B0502040204020203" pitchFamily="34" charset="0"/>
                <a:cs typeface="Segoe UI" panose="020B0502040204020203" pitchFamily="34" charset="0"/>
              </a:rPr>
              <a:t>Pontoon Contracts</a:t>
            </a:r>
          </a:p>
          <a:p>
            <a:r>
              <a:rPr lang="en-GB" altLang="en-US" sz="2100" dirty="0">
                <a:latin typeface="Segoe UI" panose="020B0502040204020203" pitchFamily="34" charset="0"/>
                <a:ea typeface="Segoe UI" panose="020B0502040204020203" pitchFamily="34" charset="0"/>
                <a:cs typeface="Segoe UI" panose="020B0502040204020203" pitchFamily="34" charset="0"/>
              </a:rPr>
              <a:t>Intervention Points</a:t>
            </a:r>
          </a:p>
          <a:p>
            <a:pPr lvl="1"/>
            <a:r>
              <a:rPr lang="en-GB" altLang="en-US" sz="1800" dirty="0">
                <a:latin typeface="Segoe UI" panose="020B0502040204020203" pitchFamily="34" charset="0"/>
                <a:ea typeface="Segoe UI" panose="020B0502040204020203" pitchFamily="34" charset="0"/>
                <a:cs typeface="Segoe UI" panose="020B0502040204020203" pitchFamily="34" charset="0"/>
              </a:rPr>
              <a:t>James Watt Dock</a:t>
            </a:r>
          </a:p>
          <a:p>
            <a:r>
              <a:rPr lang="en-GB" altLang="en-US" sz="2100" dirty="0">
                <a:latin typeface="Segoe UI" panose="020B0502040204020203" pitchFamily="34" charset="0"/>
                <a:ea typeface="Segoe UI" panose="020B0502040204020203" pitchFamily="34" charset="0"/>
                <a:cs typeface="Segoe UI" panose="020B0502040204020203" pitchFamily="34" charset="0"/>
              </a:rPr>
              <a:t>Contingency plan – Polluter Pays</a:t>
            </a:r>
          </a:p>
          <a:p>
            <a:pPr lvl="1"/>
            <a:endParaRPr lang="en-GB" alt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xmlns="" id="{4BD65C01-E2DA-4A8C-8434-27646B5A6A21}"/>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536459" y="4175035"/>
            <a:ext cx="4202430" cy="1831896"/>
          </a:xfrm>
          <a:prstGeom prst="rect">
            <a:avLst/>
          </a:prstGeom>
        </p:spPr>
      </p:pic>
      <p:sp>
        <p:nvSpPr>
          <p:cNvPr id="8" name="Content Placeholder 7">
            <a:extLst>
              <a:ext uri="{FF2B5EF4-FFF2-40B4-BE49-F238E27FC236}">
                <a16:creationId xmlns:a16="http://schemas.microsoft.com/office/drawing/2014/main" xmlns="" id="{8FD73DB4-E801-4663-89A3-EFDEF4ADDED9}"/>
              </a:ext>
            </a:extLst>
          </p:cNvPr>
          <p:cNvSpPr>
            <a:spLocks noGrp="1"/>
          </p:cNvSpPr>
          <p:nvPr>
            <p:ph sz="half" idx="1"/>
          </p:nvPr>
        </p:nvSpPr>
        <p:spPr>
          <a:xfrm>
            <a:off x="5049982" y="1458147"/>
            <a:ext cx="3886200" cy="3263504"/>
          </a:xfrm>
        </p:spPr>
        <p:txBody>
          <a:bodyPr>
            <a:normAutofit fontScale="55000" lnSpcReduction="20000"/>
          </a:bodyPr>
          <a:lstStyle/>
          <a:p>
            <a:pPr>
              <a:defRPr/>
            </a:pPr>
            <a:r>
              <a:rPr lang="en-GB" dirty="0">
                <a:latin typeface="Segoe UI" panose="020B0502040204020203" pitchFamily="34" charset="0"/>
                <a:ea typeface="Segoe UI" panose="020B0502040204020203" pitchFamily="34" charset="0"/>
                <a:cs typeface="Segoe UI" panose="020B0502040204020203" pitchFamily="34" charset="0"/>
              </a:rPr>
              <a:t>Salinity – </a:t>
            </a:r>
            <a:r>
              <a:rPr lang="en-GB" dirty="0" err="1">
                <a:latin typeface="Segoe UI" panose="020B0502040204020203" pitchFamily="34" charset="0"/>
                <a:ea typeface="Segoe UI" panose="020B0502040204020203" pitchFamily="34" charset="0"/>
                <a:cs typeface="Segoe UI" panose="020B0502040204020203" pitchFamily="34" charset="0"/>
              </a:rPr>
              <a:t>Peelports</a:t>
            </a:r>
            <a:r>
              <a:rPr lang="en-GB" dirty="0">
                <a:latin typeface="Segoe UI" panose="020B0502040204020203" pitchFamily="34" charset="0"/>
                <a:ea typeface="Segoe UI" panose="020B0502040204020203" pitchFamily="34" charset="0"/>
                <a:cs typeface="Segoe UI" panose="020B0502040204020203" pitchFamily="34" charset="0"/>
              </a:rPr>
              <a:t> Data</a:t>
            </a: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Greenock                                     1.0182</a:t>
            </a: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Clydebank (Rothesay Dock)     1.0065</a:t>
            </a: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Glasgow King George V Dock   1.0055</a:t>
            </a: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Glasgow </a:t>
            </a:r>
            <a:r>
              <a:rPr lang="en-GB" dirty="0" err="1">
                <a:latin typeface="Segoe UI" panose="020B0502040204020203" pitchFamily="34" charset="0"/>
                <a:ea typeface="Segoe UI" panose="020B0502040204020203" pitchFamily="34" charset="0"/>
                <a:cs typeface="Segoe UI" panose="020B0502040204020203" pitchFamily="34" charset="0"/>
              </a:rPr>
              <a:t>Broomielaw</a:t>
            </a:r>
            <a:r>
              <a:rPr lang="en-GB" dirty="0">
                <a:latin typeface="Segoe UI" panose="020B0502040204020203" pitchFamily="34" charset="0"/>
                <a:ea typeface="Segoe UI" panose="020B0502040204020203" pitchFamily="34" charset="0"/>
                <a:cs typeface="Segoe UI" panose="020B0502040204020203" pitchFamily="34" charset="0"/>
              </a:rPr>
              <a:t>                1.0045</a:t>
            </a: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Plain water = 1.0</a:t>
            </a:r>
          </a:p>
          <a:p>
            <a:pPr marL="0" indent="0">
              <a:buNone/>
              <a:defRPr/>
            </a:pPr>
            <a:endParaRPr lang="en-GB" dirty="0">
              <a:latin typeface="Segoe UI" panose="020B0502040204020203" pitchFamily="34" charset="0"/>
              <a:ea typeface="Segoe UI" panose="020B0502040204020203" pitchFamily="34" charset="0"/>
              <a:cs typeface="Segoe UI" panose="020B0502040204020203" pitchFamily="34" charset="0"/>
            </a:endParaRPr>
          </a:p>
          <a:p>
            <a:pPr marL="0" indent="0">
              <a:buNone/>
              <a:defRPr/>
            </a:pPr>
            <a:r>
              <a:rPr lang="en-GB" dirty="0">
                <a:latin typeface="Segoe UI" panose="020B0502040204020203" pitchFamily="34" charset="0"/>
                <a:ea typeface="Segoe UI" panose="020B0502040204020203" pitchFamily="34" charset="0"/>
                <a:cs typeface="Segoe UI" panose="020B0502040204020203" pitchFamily="34" charset="0"/>
              </a:rPr>
              <a:t>Greenock = fully saline, </a:t>
            </a:r>
            <a:r>
              <a:rPr lang="en-GB" dirty="0" err="1">
                <a:latin typeface="Segoe UI" panose="020B0502040204020203" pitchFamily="34" charset="0"/>
                <a:ea typeface="Segoe UI" panose="020B0502040204020203" pitchFamily="34" charset="0"/>
                <a:cs typeface="Segoe UI" panose="020B0502040204020203" pitchFamily="34" charset="0"/>
              </a:rPr>
              <a:t>Broomielaw</a:t>
            </a:r>
            <a:r>
              <a:rPr lang="en-GB" dirty="0">
                <a:latin typeface="Segoe UI" panose="020B0502040204020203" pitchFamily="34" charset="0"/>
                <a:ea typeface="Segoe UI" panose="020B0502040204020203" pitchFamily="34" charset="0"/>
                <a:cs typeface="Segoe UI" panose="020B0502040204020203" pitchFamily="34" charset="0"/>
              </a:rPr>
              <a:t> = almost fully fresh</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590266" y="6006931"/>
            <a:ext cx="7982234" cy="369332"/>
          </a:xfrm>
          <a:prstGeom prst="rect">
            <a:avLst/>
          </a:prstGeom>
          <a:noFill/>
        </p:spPr>
        <p:txBody>
          <a:bodyPr wrap="square" rtlCol="0">
            <a:spAutoFit/>
          </a:bodyPr>
          <a:lstStyle/>
          <a:p>
            <a:r>
              <a:rPr lang="en-GB" sz="900" dirty="0"/>
              <a:t>GUIDANCE FOR PRODUCING SITE AND OPERATION-BASED PLANS FOR PREVENTING THE INTRODUCTION AND SPREAD OF INVASIVE NON-NATIVE SPECIES IN ENGLAND AND WALES. November 2015, R.D. Payne, E.J. Cook, A. Macleod &amp; S. Brown</a:t>
            </a:r>
            <a:endParaRPr lang="en-GB" sz="900" dirty="0">
              <a:solidFill>
                <a:srgbClr val="FF0000"/>
              </a:solidFill>
            </a:endParaRPr>
          </a:p>
        </p:txBody>
      </p:sp>
    </p:spTree>
    <p:extLst>
      <p:ext uri="{BB962C8B-B14F-4D97-AF65-F5344CB8AC3E}">
        <p14:creationId xmlns:p14="http://schemas.microsoft.com/office/powerpoint/2010/main" val="19273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038D657-B177-419D-BCB3-25B9D8E18552}"/>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Not a moment too soon…..</a:t>
            </a:r>
          </a:p>
        </p:txBody>
      </p:sp>
      <p:pic>
        <p:nvPicPr>
          <p:cNvPr id="6" name="Picture 2" descr="http://www.udel.edu/PR/UDaily/2007/jun/mittencrab3lg.jpg">
            <a:extLst>
              <a:ext uri="{FF2B5EF4-FFF2-40B4-BE49-F238E27FC236}">
                <a16:creationId xmlns:a16="http://schemas.microsoft.com/office/drawing/2014/main" xmlns="" id="{BB15033E-92F2-4DDD-B524-0D492D3F7D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8012" y="1690689"/>
            <a:ext cx="5915390" cy="393218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9FF40397-4391-479A-A5B5-E7DF28DB4761}"/>
              </a:ext>
            </a:extLst>
          </p:cNvPr>
          <p:cNvSpPr/>
          <p:nvPr/>
        </p:nvSpPr>
        <p:spPr>
          <a:xfrm>
            <a:off x="2239646" y="5963163"/>
            <a:ext cx="4949190" cy="196208"/>
          </a:xfrm>
          <a:prstGeom prst="rect">
            <a:avLst/>
          </a:prstGeom>
        </p:spPr>
        <p:txBody>
          <a:bodyPr wrap="square">
            <a:spAutoFit/>
          </a:bodyPr>
          <a:lstStyle/>
          <a:p>
            <a:r>
              <a:rPr lang="en-GB" sz="675" dirty="0"/>
              <a:t>Image © Greg Ruiz/Smithsonian </a:t>
            </a:r>
            <a:r>
              <a:rPr lang="en-GB" sz="675" dirty="0">
                <a:highlight>
                  <a:srgbClr val="FFFF00"/>
                </a:highlight>
              </a:rPr>
              <a:t>permission requested </a:t>
            </a:r>
            <a:r>
              <a:rPr lang="en-GB" sz="675" dirty="0"/>
              <a:t>- </a:t>
            </a:r>
            <a:r>
              <a:rPr lang="en-GB" sz="675" dirty="0">
                <a:hlinkClick r:id="rId4"/>
              </a:rPr>
              <a:t>https://serc.si.edu/users/gregory-ruiz/ruizg6132002</a:t>
            </a:r>
            <a:r>
              <a:rPr lang="en-GB" sz="675" dirty="0"/>
              <a:t> </a:t>
            </a:r>
          </a:p>
        </p:txBody>
      </p:sp>
    </p:spTree>
    <p:extLst>
      <p:ext uri="{BB962C8B-B14F-4D97-AF65-F5344CB8AC3E}">
        <p14:creationId xmlns:p14="http://schemas.microsoft.com/office/powerpoint/2010/main" val="131167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a16="http://schemas.microsoft.com/office/drawing/2014/main" xmlns="" id="{EB8D0C17-E08A-445C-AF89-AB777A6A215B}"/>
              </a:ext>
            </a:extLst>
          </p:cNvPr>
          <p:cNvSpPr>
            <a:spLocks noGrp="1"/>
          </p:cNvSpPr>
          <p:nvPr>
            <p:ph idx="1"/>
          </p:nvPr>
        </p:nvSpPr>
        <p:spPr>
          <a:xfrm>
            <a:off x="469353" y="1763729"/>
            <a:ext cx="8225468" cy="3263504"/>
          </a:xfrm>
        </p:spPr>
        <p:txBody>
          <a:bodyPr>
            <a:normAutofit/>
          </a:bodyPr>
          <a:lstStyle/>
          <a:p>
            <a:r>
              <a:rPr lang="en-GB" dirty="0" smtClean="0"/>
              <a:t>Report INNS sightings </a:t>
            </a:r>
            <a:r>
              <a:rPr lang="en-GB" dirty="0"/>
              <a:t>by using </a:t>
            </a:r>
            <a:r>
              <a:rPr lang="en-GB" dirty="0" err="1"/>
              <a:t>iRecord</a:t>
            </a:r>
            <a:r>
              <a:rPr lang="en-GB" dirty="0"/>
              <a:t> </a:t>
            </a:r>
            <a:r>
              <a:rPr lang="en-GB" dirty="0" smtClean="0"/>
              <a:t>(</a:t>
            </a:r>
            <a:r>
              <a:rPr lang="en-GB" u="sng" dirty="0" smtClean="0">
                <a:hlinkClick r:id="rId3"/>
              </a:rPr>
              <a:t>https</a:t>
            </a:r>
            <a:r>
              <a:rPr lang="en-GB" u="sng" dirty="0">
                <a:hlinkClick r:id="rId3"/>
              </a:rPr>
              <a:t>://www.brc.ac.uk/irecord/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2275701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A27B062-9262-4C2B-BB79-3EBEA14F3009}"/>
              </a:ext>
            </a:extLst>
          </p:cNvPr>
          <p:cNvSpPr txBox="1"/>
          <p:nvPr/>
        </p:nvSpPr>
        <p:spPr>
          <a:xfrm>
            <a:off x="1181194" y="2371549"/>
            <a:ext cx="6885530" cy="2300630"/>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r>
              <a:rPr lang="en-GB" sz="32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t>
            </a:r>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Non-Native </a:t>
            </a:r>
            <a:r>
              <a:rPr lang="en-GB" sz="1400" dirty="0">
                <a:latin typeface="Segoe UI" panose="020B0502040204020203" pitchFamily="34" charset="0"/>
                <a:ea typeface="Segoe UI" panose="020B0502040204020203" pitchFamily="34" charset="0"/>
                <a:cs typeface="Segoe UI" panose="020B0502040204020203" pitchFamily="34" charset="0"/>
              </a:rPr>
              <a:t>Species (NNS) are outside their normal / native range because of people.</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p>
          <a:p>
            <a:endParaRPr lang="en-GB" sz="1350" dirty="0"/>
          </a:p>
        </p:txBody>
      </p:sp>
      <p:sp>
        <p:nvSpPr>
          <p:cNvPr id="26" name="Title 3">
            <a:extLst>
              <a:ext uri="{FF2B5EF4-FFF2-40B4-BE49-F238E27FC236}">
                <a16:creationId xmlns="" xmlns:a16="http://schemas.microsoft.com/office/drawing/2014/main" id="{D4681475-0DD6-4CD3-9445-0E9AC79E9A5B}"/>
              </a:ext>
            </a:extLst>
          </p:cNvPr>
          <p:cNvSpPr txBox="1">
            <a:spLocks/>
          </p:cNvSpPr>
          <p:nvPr/>
        </p:nvSpPr>
        <p:spPr>
          <a:xfrm>
            <a:off x="11878" y="6341268"/>
            <a:ext cx="9155878" cy="51673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25" dirty="0" smtClean="0"/>
              <a:t>I</a:t>
            </a:r>
            <a:r>
              <a:rPr lang="en-GB" sz="600" dirty="0" smtClean="0"/>
              <a:t>mages: Alpine </a:t>
            </a:r>
            <a:r>
              <a:rPr lang="en-GB" sz="600" dirty="0"/>
              <a:t>newt © </a:t>
            </a:r>
            <a:r>
              <a:rPr lang="en-GB" sz="600" dirty="0" err="1"/>
              <a:t>Anevrisme</a:t>
            </a:r>
            <a:r>
              <a:rPr lang="en-GB" sz="600" dirty="0"/>
              <a:t>; </a:t>
            </a:r>
            <a:r>
              <a:rPr lang="en-GB" sz="600" dirty="0" err="1"/>
              <a:t>Hydroctyle</a:t>
            </a:r>
            <a:r>
              <a:rPr lang="en-GB" sz="600" dirty="0"/>
              <a:t> </a:t>
            </a:r>
            <a:r>
              <a:rPr lang="en-GB" sz="600" dirty="0" err="1"/>
              <a:t>ranunculoides</a:t>
            </a:r>
            <a:r>
              <a:rPr lang="en-GB" sz="600" dirty="0"/>
              <a:t> weed extraction boat, Crown Copyright 2009; Rotenone </a:t>
            </a:r>
            <a:r>
              <a:rPr lang="en-GB" sz="600" dirty="0" smtClean="0"/>
              <a:t>application </a:t>
            </a:r>
            <a:r>
              <a:rPr lang="en-GB" sz="600" dirty="0"/>
              <a:t>©</a:t>
            </a:r>
            <a:r>
              <a:rPr lang="en-GB" sz="600" dirty="0" smtClean="0"/>
              <a:t> Matt Brazier, Environment </a:t>
            </a:r>
            <a:r>
              <a:rPr lang="en-GB" sz="600" dirty="0" err="1" smtClean="0"/>
              <a:t>Angency</a:t>
            </a:r>
            <a:r>
              <a:rPr lang="en-GB" sz="600" dirty="0" smtClean="0"/>
              <a:t>;  </a:t>
            </a:r>
            <a:r>
              <a:rPr lang="en-GB" sz="600" dirty="0"/>
              <a:t>Killer shrimp © Environment Agency; </a:t>
            </a:r>
            <a:r>
              <a:rPr lang="en-GB" sz="800" dirty="0" smtClean="0"/>
              <a:t> </a:t>
            </a:r>
            <a:r>
              <a:rPr lang="en-GB" sz="600" dirty="0" smtClean="0"/>
              <a:t>Mitten crab © GB NNSS, Zebra mussels © Crown Copyright 2009; </a:t>
            </a:r>
            <a:endParaRPr lang="en-GB" sz="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b="27645"/>
          <a:stretch/>
        </p:blipFill>
        <p:spPr>
          <a:xfrm>
            <a:off x="3234167" y="407411"/>
            <a:ext cx="1463154" cy="1809685"/>
          </a:xfrm>
          <a:prstGeom prst="round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8113" y="994241"/>
            <a:ext cx="1905000" cy="1257300"/>
          </a:xfrm>
          <a:prstGeom prst="round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515" y="4592485"/>
            <a:ext cx="1905000" cy="1628775"/>
          </a:xfrm>
          <a:prstGeom prst="round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93350" y="4655434"/>
            <a:ext cx="2139526" cy="1690226"/>
          </a:xfrm>
          <a:prstGeom prst="round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0515" y="984716"/>
            <a:ext cx="1905000" cy="1266825"/>
          </a:xfrm>
          <a:prstGeom prst="round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38718" y="4692497"/>
            <a:ext cx="1905000" cy="1428750"/>
          </a:xfrm>
          <a:prstGeom prst="roundRect">
            <a:avLst/>
          </a:prstGeom>
        </p:spPr>
      </p:pic>
    </p:spTree>
    <p:extLst>
      <p:ext uri="{BB962C8B-B14F-4D97-AF65-F5344CB8AC3E}">
        <p14:creationId xmlns:p14="http://schemas.microsoft.com/office/powerpoint/2010/main" val="330131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oggtzYr4Qk"/>
          <p:cNvPicPr>
            <a:picLocks noRot="1" noChangeAspect="1"/>
          </p:cNvPicPr>
          <p:nvPr>
            <a:videoFile r:link="rId1"/>
          </p:nvPr>
        </p:nvPicPr>
        <p:blipFill>
          <a:blip r:embed="rId4"/>
          <a:stretch>
            <a:fillRect/>
          </a:stretch>
        </p:blipFill>
        <p:spPr>
          <a:xfrm>
            <a:off x="887307" y="1356360"/>
            <a:ext cx="7667413" cy="4312920"/>
          </a:xfrm>
          <a:prstGeom prst="rect">
            <a:avLst/>
          </a:prstGeom>
        </p:spPr>
      </p:pic>
    </p:spTree>
    <p:extLst>
      <p:ext uri="{BB962C8B-B14F-4D97-AF65-F5344CB8AC3E}">
        <p14:creationId xmlns:p14="http://schemas.microsoft.com/office/powerpoint/2010/main" val="78849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A2A7BA1F-3145-4062-8138-8BF62DB2F262}"/>
              </a:ext>
            </a:extLst>
          </p:cNvPr>
          <p:cNvGrpSpPr/>
          <p:nvPr/>
        </p:nvGrpSpPr>
        <p:grpSpPr>
          <a:xfrm>
            <a:off x="2470245" y="1315292"/>
            <a:ext cx="6189402" cy="4591698"/>
            <a:chOff x="4512364" y="543339"/>
            <a:chExt cx="7772895" cy="5791961"/>
          </a:xfrm>
        </p:grpSpPr>
        <p:pic>
          <p:nvPicPr>
            <p:cNvPr id="3" name="Content Placeholder 4">
              <a:extLst>
                <a:ext uri="{FF2B5EF4-FFF2-40B4-BE49-F238E27FC236}">
                  <a16:creationId xmlns="" xmlns:a16="http://schemas.microsoft.com/office/drawing/2014/main" id="{AD509B3F-7B01-4096-9E4F-E37BC7585FB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12364" y="543339"/>
              <a:ext cx="7772895" cy="5791961"/>
            </a:xfrm>
            <a:prstGeom prst="rect">
              <a:avLst/>
            </a:prstGeom>
          </p:spPr>
        </p:pic>
        <p:sp>
          <p:nvSpPr>
            <p:cNvPr id="4" name="TextBox 3">
              <a:extLst>
                <a:ext uri="{FF2B5EF4-FFF2-40B4-BE49-F238E27FC236}">
                  <a16:creationId xmlns="" xmlns:a16="http://schemas.microsoft.com/office/drawing/2014/main" id="{5CF53E4E-0356-4C33-8EB1-A4B909DC2533}"/>
                </a:ext>
              </a:extLst>
            </p:cNvPr>
            <p:cNvSpPr txBox="1"/>
            <p:nvPr/>
          </p:nvSpPr>
          <p:spPr>
            <a:xfrm>
              <a:off x="4512364" y="543339"/>
              <a:ext cx="1470992" cy="400109"/>
            </a:xfrm>
            <a:prstGeom prst="rect">
              <a:avLst/>
            </a:prstGeom>
            <a:solidFill>
              <a:schemeClr val="bg1"/>
            </a:solidFill>
          </p:spPr>
          <p:txBody>
            <a:bodyPr wrap="square" rtlCol="0">
              <a:spAutoFit/>
            </a:bodyPr>
            <a:lstStyle/>
            <a:p>
              <a:endParaRPr lang="en-GB" sz="1350" dirty="0"/>
            </a:p>
          </p:txBody>
        </p:sp>
      </p:grpSp>
      <p:sp>
        <p:nvSpPr>
          <p:cNvPr id="2" name="Title 1">
            <a:extLst>
              <a:ext uri="{FF2B5EF4-FFF2-40B4-BE49-F238E27FC236}">
                <a16:creationId xmlns="" xmlns:a16="http://schemas.microsoft.com/office/drawing/2014/main" id="{A2695743-7033-4EFE-AEA7-E58AAEEA5506}"/>
              </a:ext>
            </a:extLst>
          </p:cNvPr>
          <p:cNvSpPr>
            <a:spLocks noGrp="1"/>
          </p:cNvSpPr>
          <p:nvPr>
            <p:ph type="title"/>
          </p:nvPr>
        </p:nvSpPr>
        <p:spPr>
          <a:xfrm>
            <a:off x="319128" y="1820259"/>
            <a:ext cx="2546903" cy="2407522"/>
          </a:xfrm>
          <a:solidFill>
            <a:schemeClr val="bg1"/>
          </a:solidFill>
          <a:ln>
            <a:noFill/>
          </a:ln>
        </p:spPr>
        <p:txBody>
          <a:bodyPr>
            <a:normAutofit/>
          </a:bodyPr>
          <a:lstStyle/>
          <a:p>
            <a:pPr algn="ct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Ever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Increasing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err="1">
                <a:solidFill>
                  <a:srgbClr val="006699"/>
                </a:solidFill>
                <a:latin typeface="Segoe UI" panose="020B0502040204020203" pitchFamily="34" charset="0"/>
                <a:ea typeface="Segoe UI" panose="020B0502040204020203" pitchFamily="34" charset="0"/>
                <a:cs typeface="Segoe UI" panose="020B0502040204020203" pitchFamily="34" charset="0"/>
              </a:rPr>
              <a:t>Invasives</a:t>
            </a:r>
            <a:endPar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392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7C781-88BD-46A6-BD51-CCC30139F051}"/>
              </a:ext>
            </a:extLst>
          </p:cNvPr>
          <p:cNvSpPr>
            <a:spLocks noGrp="1"/>
          </p:cNvSpPr>
          <p:nvPr>
            <p:ph type="title"/>
          </p:nvPr>
        </p:nvSpPr>
        <p:spPr>
          <a:xfrm>
            <a:off x="692943" y="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Economic Impact</a:t>
            </a:r>
          </a:p>
        </p:txBody>
      </p:sp>
      <p:sp>
        <p:nvSpPr>
          <p:cNvPr id="3" name="Content Placeholder 2">
            <a:extLst>
              <a:ext uri="{FF2B5EF4-FFF2-40B4-BE49-F238E27FC236}">
                <a16:creationId xmlns="" xmlns:a16="http://schemas.microsoft.com/office/drawing/2014/main" id="{6C45EFED-0FD9-4E93-B9CE-DA3A9CD7CF46}"/>
              </a:ext>
            </a:extLst>
          </p:cNvPr>
          <p:cNvSpPr>
            <a:spLocks noGrp="1"/>
          </p:cNvSpPr>
          <p:nvPr>
            <p:ph idx="1"/>
          </p:nvPr>
        </p:nvSpPr>
        <p:spPr>
          <a:xfrm>
            <a:off x="4892040" y="1614221"/>
            <a:ext cx="4084320" cy="4340419"/>
          </a:xfrm>
        </p:spPr>
        <p:txBody>
          <a:bodyPr>
            <a:normAutofit fontScale="70000" lnSpcReduction="20000"/>
          </a:bodyPr>
          <a:lstStyle/>
          <a:p>
            <a:r>
              <a:rPr lang="en-GB" dirty="0">
                <a:latin typeface="Segoe UI" panose="020B0502040204020203" pitchFamily="34" charset="0"/>
                <a:ea typeface="Segoe UI" panose="020B0502040204020203" pitchFamily="34" charset="0"/>
                <a:cs typeface="Segoe UI" panose="020B0502040204020203" pitchFamily="34" charset="0"/>
              </a:rPr>
              <a:t>£1.7bn </a:t>
            </a:r>
            <a:r>
              <a:rPr lang="en-GB" dirty="0" smtClean="0">
                <a:latin typeface="Segoe UI" panose="020B0502040204020203" pitchFamily="34" charset="0"/>
                <a:ea typeface="Segoe UI" panose="020B0502040204020203" pitchFamily="34" charset="0"/>
                <a:cs typeface="Segoe UI" panose="020B0502040204020203" pitchFamily="34" charset="0"/>
              </a:rPr>
              <a:t>cost to British economy annually</a:t>
            </a:r>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smtClean="0">
                <a:latin typeface="Segoe UI" panose="020B0502040204020203" pitchFamily="34" charset="0"/>
                <a:ea typeface="Segoe UI" panose="020B0502040204020203" pitchFamily="34" charset="0"/>
                <a:cs typeface="Segoe UI" panose="020B0502040204020203" pitchFamily="34" charset="0"/>
              </a:rPr>
              <a:t>Likely </a:t>
            </a:r>
            <a:r>
              <a:rPr lang="en-GB" dirty="0">
                <a:latin typeface="Segoe UI" panose="020B0502040204020203" pitchFamily="34" charset="0"/>
                <a:ea typeface="Segoe UI" panose="020B0502040204020203" pitchFamily="34" charset="0"/>
                <a:cs typeface="Segoe UI" panose="020B0502040204020203" pitchFamily="34" charset="0"/>
              </a:rPr>
              <a:t>to be a large under </a:t>
            </a:r>
            <a:r>
              <a:rPr lang="en-GB" dirty="0" smtClean="0">
                <a:latin typeface="Segoe UI" panose="020B0502040204020203" pitchFamily="34" charset="0"/>
                <a:ea typeface="Segoe UI" panose="020B0502040204020203" pitchFamily="34" charset="0"/>
                <a:cs typeface="Segoe UI" panose="020B0502040204020203" pitchFamily="34" charset="0"/>
              </a:rPr>
              <a:t>estimate</a:t>
            </a:r>
          </a:p>
          <a:p>
            <a:r>
              <a:rPr lang="en-GB" dirty="0" smtClean="0">
                <a:latin typeface="Segoe UI" panose="020B0502040204020203" pitchFamily="34" charset="0"/>
                <a:ea typeface="Segoe UI" panose="020B0502040204020203" pitchFamily="34" charset="0"/>
                <a:cs typeface="Segoe UI" panose="020B0502040204020203" pitchFamily="34" charset="0"/>
              </a:rPr>
              <a:t>At least £23 million annually for 7 freshwater invasive plants</a:t>
            </a:r>
          </a:p>
          <a:p>
            <a:r>
              <a:rPr lang="en-GB" dirty="0" smtClean="0">
                <a:latin typeface="Segoe UI" panose="020B0502040204020203" pitchFamily="34" charset="0"/>
                <a:ea typeface="Segoe UI" panose="020B0502040204020203" pitchFamily="34" charset="0"/>
                <a:cs typeface="Segoe UI" panose="020B0502040204020203" pitchFamily="34" charset="0"/>
              </a:rPr>
              <a:t>Annual </a:t>
            </a:r>
            <a:r>
              <a:rPr lang="en-GB" dirty="0">
                <a:latin typeface="Segoe UI" panose="020B0502040204020203" pitchFamily="34" charset="0"/>
                <a:ea typeface="Segoe UI" panose="020B0502040204020203" pitchFamily="34" charset="0"/>
                <a:cs typeface="Segoe UI" panose="020B0502040204020203" pitchFamily="34" charset="0"/>
              </a:rPr>
              <a:t>cost of zebra mussels </a:t>
            </a:r>
            <a:r>
              <a:rPr lang="en-GB" dirty="0" smtClean="0">
                <a:latin typeface="Segoe UI" panose="020B0502040204020203" pitchFamily="34" charset="0"/>
                <a:ea typeface="Segoe UI" panose="020B0502040204020203" pitchFamily="34" charset="0"/>
                <a:cs typeface="Segoe UI" panose="020B0502040204020203" pitchFamily="34" charset="0"/>
              </a:rPr>
              <a:t>to industry </a:t>
            </a:r>
            <a:r>
              <a:rPr lang="en-GB" dirty="0">
                <a:latin typeface="Segoe UI" panose="020B0502040204020203" pitchFamily="34" charset="0"/>
                <a:ea typeface="Segoe UI" panose="020B0502040204020203" pitchFamily="34" charset="0"/>
                <a:cs typeface="Segoe UI" panose="020B0502040204020203" pitchFamily="34" charset="0"/>
              </a:rPr>
              <a:t>in North America is estimated to be </a:t>
            </a:r>
            <a:r>
              <a:rPr lang="en-GB" dirty="0" smtClean="0">
                <a:latin typeface="Segoe UI" panose="020B0502040204020203" pitchFamily="34" charset="0"/>
                <a:ea typeface="Segoe UI" panose="020B0502040204020203" pitchFamily="34" charset="0"/>
                <a:cs typeface="Segoe UI" panose="020B0502040204020203" pitchFamily="34" charset="0"/>
              </a:rPr>
              <a:t>$</a:t>
            </a:r>
            <a:r>
              <a:rPr lang="en-GB" dirty="0">
                <a:latin typeface="Segoe UI" panose="020B0502040204020203" pitchFamily="34" charset="0"/>
                <a:ea typeface="Segoe UI" panose="020B0502040204020203" pitchFamily="34" charset="0"/>
                <a:cs typeface="Segoe UI" panose="020B0502040204020203" pitchFamily="34" charset="0"/>
              </a:rPr>
              <a:t>5 </a:t>
            </a:r>
            <a:r>
              <a:rPr lang="en-GB" dirty="0" smtClean="0">
                <a:latin typeface="Segoe UI" panose="020B0502040204020203" pitchFamily="34" charset="0"/>
                <a:ea typeface="Segoe UI" panose="020B0502040204020203" pitchFamily="34" charset="0"/>
                <a:cs typeface="Segoe UI" panose="020B0502040204020203" pitchFamily="34" charset="0"/>
              </a:rPr>
              <a:t>billion and numbers are expanding in UK</a:t>
            </a:r>
          </a:p>
          <a:p>
            <a:r>
              <a:rPr lang="en-GB" dirty="0" smtClean="0"/>
              <a:t>Early </a:t>
            </a:r>
            <a:r>
              <a:rPr lang="en-GB" dirty="0"/>
              <a:t>eradication of </a:t>
            </a:r>
            <a:r>
              <a:rPr lang="en-GB" dirty="0" smtClean="0"/>
              <a:t>water </a:t>
            </a:r>
            <a:r>
              <a:rPr lang="en-GB" dirty="0"/>
              <a:t>primrose </a:t>
            </a:r>
            <a:r>
              <a:rPr lang="en-GB" dirty="0" smtClean="0"/>
              <a:t>would cost </a:t>
            </a:r>
            <a:r>
              <a:rPr lang="en-GB" dirty="0"/>
              <a:t>£73 thousand compared to </a:t>
            </a:r>
            <a:r>
              <a:rPr lang="en-GB" dirty="0" smtClean="0"/>
              <a:t>£</a:t>
            </a:r>
            <a:r>
              <a:rPr lang="en-GB" dirty="0"/>
              <a:t>242 million that it </a:t>
            </a:r>
            <a:r>
              <a:rPr lang="en-GB" dirty="0" smtClean="0"/>
              <a:t>would likely cost </a:t>
            </a:r>
            <a:r>
              <a:rPr lang="en-GB" dirty="0"/>
              <a:t>if </a:t>
            </a:r>
            <a:r>
              <a:rPr lang="en-GB" dirty="0" smtClean="0"/>
              <a:t>fully </a:t>
            </a:r>
            <a:r>
              <a:rPr lang="en-GB" dirty="0"/>
              <a:t>established as </a:t>
            </a:r>
            <a:r>
              <a:rPr lang="en-GB" dirty="0" smtClean="0"/>
              <a:t>in France and Belgium </a:t>
            </a:r>
            <a:endParaRPr lang="en-GB"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692943" y="5954640"/>
            <a:ext cx="4650583" cy="507831"/>
          </a:xfrm>
          <a:prstGeom prst="rect">
            <a:avLst/>
          </a:prstGeom>
          <a:noFill/>
        </p:spPr>
        <p:txBody>
          <a:bodyPr wrap="square" rtlCol="0">
            <a:spAutoFit/>
          </a:bodyPr>
          <a:lstStyle/>
          <a:p>
            <a:r>
              <a:rPr lang="en-GB" sz="900" dirty="0" smtClean="0"/>
              <a:t>‘</a:t>
            </a:r>
            <a:r>
              <a:rPr lang="en-GB" sz="900" dirty="0"/>
              <a:t>Figures based on The Economic Cost of Invasive Non-Native Species on Great Britain, F. Williams, R. </a:t>
            </a:r>
            <a:r>
              <a:rPr lang="en-GB" sz="900" dirty="0" err="1"/>
              <a:t>Eschen</a:t>
            </a:r>
            <a:r>
              <a:rPr lang="en-GB" sz="900" dirty="0"/>
              <a:t>, A. Harris, D. </a:t>
            </a:r>
            <a:r>
              <a:rPr lang="en-GB" sz="900" dirty="0" err="1"/>
              <a:t>Djeddour</a:t>
            </a:r>
            <a:r>
              <a:rPr lang="en-GB" sz="900" dirty="0"/>
              <a:t>, C. Pratt, R.S. Shaw, S. </a:t>
            </a:r>
            <a:r>
              <a:rPr lang="en-GB" sz="900" dirty="0" err="1"/>
              <a:t>Varia</a:t>
            </a:r>
            <a:r>
              <a:rPr lang="en-GB" sz="900" dirty="0"/>
              <a:t>, J. </a:t>
            </a:r>
            <a:r>
              <a:rPr lang="en-GB" sz="900" dirty="0" err="1"/>
              <a:t>Lamontagne</a:t>
            </a:r>
            <a:r>
              <a:rPr lang="en-GB" sz="900" dirty="0"/>
              <a:t>-Godwin, S.E. Thomas, S.T. Murphy, CAB/001/09 November 2010’</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0374" y="3641613"/>
            <a:ext cx="3855720" cy="2201213"/>
          </a:xfrm>
          <a:prstGeom prst="rect">
            <a:avLst/>
          </a:prstGeom>
        </p:spPr>
      </p:pic>
      <p:pic>
        <p:nvPicPr>
          <p:cNvPr id="8" name="Picture 7"/>
          <p:cNvPicPr/>
          <p:nvPr/>
        </p:nvPicPr>
        <p:blipFill rotWithShape="1">
          <a:blip r:embed="rId4" cstate="email">
            <a:extLst>
              <a:ext uri="{28A0092B-C50C-407E-A947-70E740481C1C}">
                <a14:useLocalDpi xmlns:a14="http://schemas.microsoft.com/office/drawing/2010/main" val="0"/>
              </a:ext>
            </a:extLst>
          </a:blip>
          <a:srcRect/>
          <a:stretch/>
        </p:blipFill>
        <p:spPr>
          <a:xfrm>
            <a:off x="360075" y="1055868"/>
            <a:ext cx="3409820" cy="2297088"/>
          </a:xfrm>
          <a:prstGeom prst="roundRect">
            <a:avLst/>
          </a:prstGeom>
        </p:spPr>
      </p:pic>
    </p:spTree>
    <p:extLst>
      <p:ext uri="{BB962C8B-B14F-4D97-AF65-F5344CB8AC3E}">
        <p14:creationId xmlns:p14="http://schemas.microsoft.com/office/powerpoint/2010/main" val="369928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544" y="5403089"/>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3" name="TextBox 22">
            <a:extLst>
              <a:ext uri="{FF2B5EF4-FFF2-40B4-BE49-F238E27FC236}">
                <a16:creationId xmlns:a16="http://schemas.microsoft.com/office/drawing/2014/main" xmlns="" id="{564CC1E5-4D2A-45D3-8F2B-153C253AC3B3}"/>
              </a:ext>
            </a:extLst>
          </p:cNvPr>
          <p:cNvSpPr txBox="1"/>
          <p:nvPr/>
        </p:nvSpPr>
        <p:spPr>
          <a:xfrm>
            <a:off x="198120" y="2788376"/>
            <a:ext cx="9905740" cy="461665"/>
          </a:xfrm>
          <a:prstGeom prst="rect">
            <a:avLst/>
          </a:prstGeom>
          <a:noFill/>
        </p:spPr>
        <p:txBody>
          <a:bodyPr wrap="square" rtlCol="0">
            <a:spAutoFit/>
          </a:bodyPr>
          <a:lstStyle/>
          <a:p>
            <a:r>
              <a:rPr lang="en-GB" sz="2400" b="1" dirty="0">
                <a:solidFill>
                  <a:srgbClr val="006699"/>
                </a:solidFill>
                <a:latin typeface="Segoe UI" panose="020B0502040204020203" pitchFamily="34" charset="0"/>
                <a:ea typeface="Segoe UI" panose="020B0502040204020203" pitchFamily="34" charset="0"/>
                <a:cs typeface="Segoe UI" panose="020B0502040204020203" pitchFamily="34" charset="0"/>
              </a:rPr>
              <a:t>Loss of </a:t>
            </a:r>
            <a:r>
              <a:rPr lang="en-GB" sz="2400"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amenities….cost to industry….</a:t>
            </a:r>
            <a:r>
              <a:rPr lang="en-GB" sz="2400" b="1" dirty="0">
                <a:solidFill>
                  <a:srgbClr val="006699"/>
                </a:solidFill>
                <a:latin typeface="Segoe UI" panose="020B0502040204020203" pitchFamily="34" charset="0"/>
                <a:ea typeface="Segoe UI" panose="020B0502040204020203" pitchFamily="34" charset="0"/>
                <a:cs typeface="Segoe UI" panose="020B0502040204020203" pitchFamily="34" charset="0"/>
              </a:rPr>
              <a:t>habitat destruction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21" y="3521904"/>
            <a:ext cx="1902117" cy="1255885"/>
          </a:xfrm>
          <a:prstGeom prst="rect">
            <a:avLst/>
          </a:prstGeom>
        </p:spPr>
      </p:pic>
      <p:pic>
        <p:nvPicPr>
          <p:cNvPr id="2050" name="Picture 2" descr="Image result for invasive species creative commons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621" y="1244925"/>
            <a:ext cx="1870842" cy="1271588"/>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855" y="887738"/>
            <a:ext cx="1905000" cy="1628775"/>
          </a:xfrm>
          <a:prstGeom prst="round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6669" y="3521904"/>
            <a:ext cx="2004442" cy="2678541"/>
          </a:xfrm>
          <a:prstGeom prst="round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0431" y="3390358"/>
            <a:ext cx="2703847" cy="1872414"/>
          </a:xfrm>
          <a:prstGeom prst="roundRect">
            <a:avLst/>
          </a:prstGeom>
        </p:spPr>
      </p:pic>
    </p:spTree>
    <p:extLst>
      <p:ext uri="{BB962C8B-B14F-4D97-AF65-F5344CB8AC3E}">
        <p14:creationId xmlns:p14="http://schemas.microsoft.com/office/powerpoint/2010/main" val="169990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BB1B9-73C3-49C4-9A6A-AA2B8CB8AACA}"/>
              </a:ext>
            </a:extLst>
          </p:cNvPr>
          <p:cNvSpPr>
            <a:spLocks noGrp="1"/>
          </p:cNvSpPr>
          <p:nvPr>
            <p:ph type="title"/>
          </p:nvPr>
        </p:nvSpPr>
        <p:spPr>
          <a:xfrm>
            <a:off x="307539" y="399632"/>
            <a:ext cx="7635456" cy="1081537"/>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a:t>
            </a:r>
            <a: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9 example species</a:t>
            </a:r>
            <a:br>
              <a:rPr lang="en-GB" b="1"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FA0C182F-C053-498F-9BB8-4319EC3BACA4}"/>
              </a:ext>
            </a:extLst>
          </p:cNvPr>
          <p:cNvSpPr>
            <a:spLocks noGrp="1"/>
          </p:cNvSpPr>
          <p:nvPr>
            <p:ph idx="1"/>
          </p:nvPr>
        </p:nvSpPr>
        <p:spPr>
          <a:xfrm>
            <a:off x="307539" y="1640458"/>
            <a:ext cx="4909640" cy="4388084"/>
          </a:xfrm>
        </p:spPr>
        <p:txBody>
          <a:bodyPr>
            <a:normAutofit/>
          </a:bodyPr>
          <a:lstStyle/>
          <a:p>
            <a:r>
              <a:rPr lang="de-DE" sz="1400" dirty="0">
                <a:latin typeface="Segoe UI" panose="020B0502040204020203" pitchFamily="34" charset="0"/>
                <a:ea typeface="Segoe UI" panose="020B0502040204020203" pitchFamily="34" charset="0"/>
                <a:cs typeface="Segoe UI" panose="020B0502040204020203" pitchFamily="34" charset="0"/>
              </a:rPr>
              <a:t>Chinese Mitten </a:t>
            </a:r>
            <a:r>
              <a:rPr lang="de-DE" sz="1400" dirty="0" smtClean="0">
                <a:latin typeface="Segoe UI" panose="020B0502040204020203" pitchFamily="34" charset="0"/>
                <a:ea typeface="Segoe UI" panose="020B0502040204020203" pitchFamily="34" charset="0"/>
                <a:cs typeface="Segoe UI" panose="020B0502040204020203" pitchFamily="34" charset="0"/>
              </a:rPr>
              <a:t>Crab		</a:t>
            </a:r>
            <a:r>
              <a:rPr lang="de-DE" sz="1400" i="1" dirty="0" smtClean="0">
                <a:latin typeface="Segoe UI" panose="020B0502040204020203" pitchFamily="34" charset="0"/>
                <a:ea typeface="Segoe UI" panose="020B0502040204020203" pitchFamily="34" charset="0"/>
                <a:cs typeface="Segoe UI" panose="020B0502040204020203" pitchFamily="34" charset="0"/>
              </a:rPr>
              <a:t>Eriocheir </a:t>
            </a:r>
            <a:r>
              <a:rPr lang="de-DE" sz="1400" i="1" dirty="0">
                <a:latin typeface="Segoe UI" panose="020B0502040204020203" pitchFamily="34" charset="0"/>
                <a:ea typeface="Segoe UI" panose="020B0502040204020203" pitchFamily="34" charset="0"/>
                <a:cs typeface="Segoe UI" panose="020B0502040204020203" pitchFamily="34" charset="0"/>
              </a:rPr>
              <a:t>sinensis</a:t>
            </a:r>
          </a:p>
          <a:p>
            <a:r>
              <a:rPr lang="pt-BR" sz="1400" dirty="0" smtClean="0">
                <a:latin typeface="Segoe UI" panose="020B0502040204020203" pitchFamily="34" charset="0"/>
                <a:ea typeface="Segoe UI" panose="020B0502040204020203" pitchFamily="34" charset="0"/>
                <a:cs typeface="Segoe UI" panose="020B0502040204020203" pitchFamily="34" charset="0"/>
              </a:rPr>
              <a:t>Large-mouthed Black Bass         </a:t>
            </a:r>
            <a:r>
              <a:rPr lang="pt-BR" sz="1400" i="1" dirty="0" smtClean="0">
                <a:latin typeface="Segoe UI" panose="020B0502040204020203" pitchFamily="34" charset="0"/>
                <a:ea typeface="Segoe UI" panose="020B0502040204020203" pitchFamily="34" charset="0"/>
                <a:cs typeface="Segoe UI" panose="020B0502040204020203" pitchFamily="34" charset="0"/>
              </a:rPr>
              <a:t>Micropterus </a:t>
            </a:r>
            <a:r>
              <a:rPr lang="pt-BR" sz="1400" i="1" dirty="0">
                <a:latin typeface="Segoe UI" panose="020B0502040204020203" pitchFamily="34" charset="0"/>
                <a:ea typeface="Segoe UI" panose="020B0502040204020203" pitchFamily="34" charset="0"/>
                <a:cs typeface="Segoe UI" panose="020B0502040204020203" pitchFamily="34" charset="0"/>
              </a:rPr>
              <a:t>salmoides</a:t>
            </a:r>
          </a:p>
          <a:p>
            <a:r>
              <a:rPr lang="pt-BR" sz="1400" dirty="0" smtClean="0">
                <a:latin typeface="Segoe UI" panose="020B0502040204020203" pitchFamily="34" charset="0"/>
                <a:ea typeface="Segoe UI" panose="020B0502040204020203" pitchFamily="34" charset="0"/>
                <a:cs typeface="Segoe UI" panose="020B0502040204020203" pitchFamily="34" charset="0"/>
              </a:rPr>
              <a:t>Rock Bass </a:t>
            </a:r>
            <a:r>
              <a:rPr lang="pt-BR" sz="1400" dirty="0">
                <a:latin typeface="Segoe UI" panose="020B0502040204020203" pitchFamily="34" charset="0"/>
                <a:ea typeface="Segoe UI" panose="020B0502040204020203" pitchFamily="34" charset="0"/>
                <a:cs typeface="Segoe UI" panose="020B0502040204020203" pitchFamily="34" charset="0"/>
              </a:rPr>
              <a:t>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Ambloplites </a:t>
            </a:r>
            <a:r>
              <a:rPr lang="pt-BR" sz="1400" i="1" dirty="0">
                <a:latin typeface="Segoe UI" panose="020B0502040204020203" pitchFamily="34" charset="0"/>
                <a:ea typeface="Segoe UI" panose="020B0502040204020203" pitchFamily="34" charset="0"/>
                <a:cs typeface="Segoe UI" panose="020B0502040204020203" pitchFamily="34" charset="0"/>
              </a:rPr>
              <a:t>rupestris</a:t>
            </a:r>
          </a:p>
          <a:p>
            <a:r>
              <a:rPr lang="pt-BR" sz="1400" dirty="0">
                <a:latin typeface="Segoe UI" panose="020B0502040204020203" pitchFamily="34" charset="0"/>
                <a:ea typeface="Segoe UI" panose="020B0502040204020203" pitchFamily="34" charset="0"/>
                <a:cs typeface="Segoe UI" panose="020B0502040204020203" pitchFamily="34" charset="0"/>
              </a:rPr>
              <a:t>Bitterling	</a:t>
            </a:r>
            <a:r>
              <a:rPr lang="pt-BR" sz="1400" dirty="0" smtClean="0">
                <a:latin typeface="Segoe UI" panose="020B0502040204020203" pitchFamily="34" charset="0"/>
                <a:ea typeface="Segoe UI" panose="020B0502040204020203" pitchFamily="34" charset="0"/>
                <a:cs typeface="Segoe UI" panose="020B0502040204020203" pitchFamily="34" charset="0"/>
              </a:rPr>
              <a:t>	</a:t>
            </a:r>
            <a:r>
              <a:rPr lang="pt-BR" sz="1400" i="1" dirty="0" smtClean="0">
                <a:latin typeface="Segoe UI" panose="020B0502040204020203" pitchFamily="34" charset="0"/>
                <a:ea typeface="Segoe UI" panose="020B0502040204020203" pitchFamily="34" charset="0"/>
                <a:cs typeface="Segoe UI" panose="020B0502040204020203" pitchFamily="34" charset="0"/>
              </a:rPr>
              <a:t>Rhodeus sericeus</a:t>
            </a:r>
          </a:p>
          <a:p>
            <a:r>
              <a:rPr lang="en-GB" sz="1400" dirty="0" smtClean="0">
                <a:latin typeface="Segoe UI" panose="020B0502040204020203" pitchFamily="34" charset="0"/>
                <a:ea typeface="Segoe UI" panose="020B0502040204020203" pitchFamily="34" charset="0"/>
                <a:cs typeface="Segoe UI" panose="020B0502040204020203" pitchFamily="34" charset="0"/>
              </a:rPr>
              <a:t>Noble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astacus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Signal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Pacifastacus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leniusculus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Turkish Crayfish</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Astacus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leptodactylus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American Mink</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Mustela</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a:latin typeface="Segoe UI" panose="020B0502040204020203" pitchFamily="34" charset="0"/>
                <a:ea typeface="Segoe UI" panose="020B0502040204020203" pitchFamily="34" charset="0"/>
                <a:cs typeface="Segoe UI" panose="020B0502040204020203" pitchFamily="34" charset="0"/>
              </a:rPr>
              <a:t>vison</a:t>
            </a:r>
          </a:p>
          <a:p>
            <a:r>
              <a:rPr lang="en-GB" sz="1400" dirty="0" smtClean="0">
                <a:latin typeface="Segoe UI" panose="020B0502040204020203" pitchFamily="34" charset="0"/>
                <a:ea typeface="Segoe UI" panose="020B0502040204020203" pitchFamily="34" charset="0"/>
                <a:cs typeface="Segoe UI" panose="020B0502040204020203" pitchFamily="34" charset="0"/>
              </a:rPr>
              <a:t>Alpine Newt</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Triturus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alpestris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smtClean="0">
                <a:latin typeface="Segoe UI" panose="020B0502040204020203" pitchFamily="34" charset="0"/>
                <a:ea typeface="Segoe UI" panose="020B0502040204020203" pitchFamily="34" charset="0"/>
                <a:cs typeface="Segoe UI" panose="020B0502040204020203" pitchFamily="34" charset="0"/>
              </a:rPr>
              <a:t>Italian Crested Newt </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Triturus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carnifex</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Pumpkinseed </a:t>
            </a:r>
            <a:r>
              <a:rPr lang="en-GB" sz="1400" dirty="0" smtClean="0">
                <a:latin typeface="Segoe UI" panose="020B0502040204020203" pitchFamily="34" charset="0"/>
                <a:ea typeface="Segoe UI" panose="020B0502040204020203" pitchFamily="34" charset="0"/>
                <a:cs typeface="Segoe UI" panose="020B0502040204020203" pitchFamily="34" charset="0"/>
              </a:rPr>
              <a:t>(Pond perch)	</a:t>
            </a:r>
            <a:r>
              <a:rPr lang="en-GB" sz="1400" i="1" dirty="0" err="1" smtClean="0">
                <a:latin typeface="Segoe UI" panose="020B0502040204020203" pitchFamily="34" charset="0"/>
                <a:ea typeface="Segoe UI" panose="020B0502040204020203" pitchFamily="34" charset="0"/>
                <a:cs typeface="Segoe UI" panose="020B0502040204020203" pitchFamily="34" charset="0"/>
              </a:rPr>
              <a:t>Lepomis</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gibbosus</a:t>
            </a:r>
            <a:endParaRPr lang="en-GB" sz="1400" i="1" dirty="0" smtClean="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Wels </a:t>
            </a:r>
            <a:r>
              <a:rPr lang="en-GB" sz="1400" dirty="0" smtClean="0">
                <a:latin typeface="Segoe UI" panose="020B0502040204020203" pitchFamily="34" charset="0"/>
                <a:ea typeface="Segoe UI" panose="020B0502040204020203" pitchFamily="34" charset="0"/>
                <a:cs typeface="Segoe UI" panose="020B0502040204020203" pitchFamily="34" charset="0"/>
              </a:rPr>
              <a:t>(European </a:t>
            </a:r>
            <a:r>
              <a:rPr lang="en-GB" sz="1400" dirty="0">
                <a:latin typeface="Segoe UI" panose="020B0502040204020203" pitchFamily="34" charset="0"/>
                <a:ea typeface="Segoe UI" panose="020B0502040204020203" pitchFamily="34" charset="0"/>
                <a:cs typeface="Segoe UI" panose="020B0502040204020203" pitchFamily="34" charset="0"/>
              </a:rPr>
              <a:t>catfish)	</a:t>
            </a:r>
            <a:r>
              <a:rPr lang="en-GB" sz="1400" i="1" dirty="0" err="1">
                <a:latin typeface="Segoe UI" panose="020B0502040204020203" pitchFamily="34" charset="0"/>
                <a:ea typeface="Segoe UI" panose="020B0502040204020203" pitchFamily="34" charset="0"/>
                <a:cs typeface="Segoe UI" panose="020B0502040204020203" pitchFamily="34" charset="0"/>
              </a:rPr>
              <a:t>Silurus</a:t>
            </a:r>
            <a:r>
              <a:rPr lang="en-GB" sz="1400" i="1" dirty="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glanis</a:t>
            </a:r>
            <a:endParaRPr lang="en-GB" sz="1400" i="1"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Zander	</a:t>
            </a:r>
            <a:r>
              <a:rPr lang="en-GB" sz="1400"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smtClean="0">
                <a:latin typeface="Segoe UI" panose="020B0502040204020203" pitchFamily="34" charset="0"/>
                <a:ea typeface="Segoe UI" panose="020B0502040204020203" pitchFamily="34" charset="0"/>
                <a:cs typeface="Segoe UI" panose="020B0502040204020203" pitchFamily="34" charset="0"/>
              </a:rPr>
              <a:t>Stizostedion</a:t>
            </a:r>
            <a:r>
              <a:rPr lang="en-GB" sz="1400" i="1" dirty="0" smtClean="0">
                <a:latin typeface="Segoe UI" panose="020B0502040204020203" pitchFamily="34" charset="0"/>
                <a:ea typeface="Segoe UI" panose="020B0502040204020203" pitchFamily="34" charset="0"/>
                <a:cs typeface="Segoe UI" panose="020B0502040204020203" pitchFamily="34" charset="0"/>
              </a:rPr>
              <a:t> </a:t>
            </a:r>
            <a:r>
              <a:rPr lang="en-GB" sz="1400" i="1" dirty="0" err="1">
                <a:latin typeface="Segoe UI" panose="020B0502040204020203" pitchFamily="34" charset="0"/>
                <a:ea typeface="Segoe UI" panose="020B0502040204020203" pitchFamily="34" charset="0"/>
                <a:cs typeface="Segoe UI" panose="020B0502040204020203" pitchFamily="34" charset="0"/>
              </a:rPr>
              <a:t>lucioperca</a:t>
            </a:r>
            <a:endParaRPr lang="en-GB" sz="1400" i="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223032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28409B1-9046-40C6-9017-A6F9FB2F07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6420" y="2230428"/>
            <a:ext cx="2614707" cy="2238490"/>
          </a:xfrm>
          <a:prstGeom prst="rect">
            <a:avLst/>
          </a:prstGeom>
        </p:spPr>
      </p:pic>
      <p:sp>
        <p:nvSpPr>
          <p:cNvPr id="2" name="Title 1">
            <a:extLst>
              <a:ext uri="{FF2B5EF4-FFF2-40B4-BE49-F238E27FC236}">
                <a16:creationId xmlns="" xmlns:a16="http://schemas.microsoft.com/office/drawing/2014/main" id="{96B2DEE4-AAE7-449F-AE03-AA3D970684DA}"/>
              </a:ext>
            </a:extLst>
          </p:cNvPr>
          <p:cNvSpPr>
            <a:spLocks noGrp="1"/>
          </p:cNvSpPr>
          <p:nvPr>
            <p:ph type="title"/>
          </p:nvPr>
        </p:nvSpPr>
        <p:spPr>
          <a:xfrm>
            <a:off x="622221" y="255487"/>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Demonstrate you have followed ‘best practice’</a:t>
            </a:r>
          </a:p>
        </p:txBody>
      </p:sp>
      <p:sp>
        <p:nvSpPr>
          <p:cNvPr id="3" name="Content Placeholder 2">
            <a:extLst>
              <a:ext uri="{FF2B5EF4-FFF2-40B4-BE49-F238E27FC236}">
                <a16:creationId xmlns="" xmlns:a16="http://schemas.microsoft.com/office/drawing/2014/main" id="{D694448B-CBBC-44CC-8826-00DEBA700857}"/>
              </a:ext>
            </a:extLst>
          </p:cNvPr>
          <p:cNvSpPr>
            <a:spLocks noGrp="1"/>
          </p:cNvSpPr>
          <p:nvPr>
            <p:ph idx="1"/>
          </p:nvPr>
        </p:nvSpPr>
        <p:spPr>
          <a:xfrm>
            <a:off x="220747" y="1837963"/>
            <a:ext cx="7886700" cy="4351338"/>
          </a:xfrm>
        </p:spPr>
        <p:txBody>
          <a:bodyPr/>
          <a:lstStyle/>
          <a:p>
            <a:pPr marL="0" indent="0">
              <a:buNone/>
            </a:pPr>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Aiming to demonstrate action against statements such as: </a:t>
            </a:r>
            <a: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dirty="0" smtClean="0">
                <a:solidFill>
                  <a:srgbClr val="006699"/>
                </a:solidFill>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“Adopt a precautionary approach”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“Carry out risk assessments” </a:t>
            </a:r>
            <a:r>
              <a:rPr lang="en-GB" dirty="0" smtClean="0">
                <a:latin typeface="Segoe UI" panose="020B0502040204020203" pitchFamily="34" charset="0"/>
                <a:ea typeface="Segoe UI" panose="020B0502040204020203" pitchFamily="34" charset="0"/>
                <a:cs typeface="Segoe UI" panose="020B0502040204020203" pitchFamily="34" charset="0"/>
              </a:rPr>
              <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“Seek advice and follow good practice</a:t>
            </a:r>
            <a:r>
              <a:rPr lang="en-GB" dirty="0" smtClean="0">
                <a:latin typeface="Segoe UI" panose="020B0502040204020203" pitchFamily="34" charset="0"/>
                <a:ea typeface="Segoe UI" panose="020B0502040204020203" pitchFamily="34" charset="0"/>
                <a:cs typeface="Segoe UI" panose="020B0502040204020203" pitchFamily="34" charset="0"/>
              </a:rPr>
              <a:t>”</a:t>
            </a:r>
            <a:br>
              <a:rPr lang="en-GB" dirty="0" smtClean="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a:p>
            <a:pPr marL="342900" lvl="1" indent="0">
              <a:buNone/>
            </a:pPr>
            <a:r>
              <a:rPr lang="en-GB" dirty="0">
                <a:latin typeface="Segoe UI" panose="020B0502040204020203" pitchFamily="34" charset="0"/>
                <a:ea typeface="Segoe UI" panose="020B0502040204020203" pitchFamily="34" charset="0"/>
                <a:cs typeface="Segoe UI" panose="020B0502040204020203" pitchFamily="34" charset="0"/>
              </a:rPr>
              <a:t>“Take reasonable steps and exercise due diligence” </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3596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748</TotalTime>
  <Words>2755</Words>
  <Application>Microsoft Office PowerPoint</Application>
  <PresentationFormat>On-screen Show (4:3)</PresentationFormat>
  <Paragraphs>246</Paragraphs>
  <Slides>23</Slides>
  <Notes>23</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Gill Sans Ultra Bold</vt:lpstr>
      <vt:lpstr>Segoe UI</vt:lpstr>
      <vt:lpstr>Office Theme</vt:lpstr>
      <vt:lpstr>PDF</vt:lpstr>
      <vt:lpstr>PowerPoint Presentation</vt:lpstr>
      <vt:lpstr>Freshwater Invasive Non-Native Species </vt:lpstr>
      <vt:lpstr>PowerPoint Presentation</vt:lpstr>
      <vt:lpstr>PowerPoint Presentation</vt:lpstr>
      <vt:lpstr>Ever  Increasing  Invasives</vt:lpstr>
      <vt:lpstr>Economic Impact</vt:lpstr>
      <vt:lpstr>PowerPoint Presentation</vt:lpstr>
      <vt:lpstr>Schedule 9 example species </vt:lpstr>
      <vt:lpstr>Demonstrate you have followed ‘best practice’</vt:lpstr>
      <vt:lpstr>PowerPoint Presentation</vt:lpstr>
      <vt:lpstr>Check, Clean, Dry</vt:lpstr>
      <vt:lpstr>PowerPoint Presentation</vt:lpstr>
      <vt:lpstr>PowerPoint Presentation</vt:lpstr>
      <vt:lpstr>Washing station</vt:lpstr>
      <vt:lpstr>Reporting</vt:lpstr>
      <vt:lpstr>Working in Partnership</vt:lpstr>
      <vt:lpstr>Recording your actions</vt:lpstr>
      <vt:lpstr>Biosecurity Actions</vt:lpstr>
      <vt:lpstr>Commonwealth Games Flotilla 2014</vt:lpstr>
      <vt:lpstr>Sources of boats</vt:lpstr>
      <vt:lpstr>PowerPoint Presentation</vt:lpstr>
      <vt:lpstr>Not a moment too soon…..</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brown</dc:creator>
  <cp:lastModifiedBy>Macias-Rodriguez, Sara (APHA)</cp:lastModifiedBy>
  <cp:revision>82</cp:revision>
  <dcterms:created xsi:type="dcterms:W3CDTF">2018-03-02T11:48:19Z</dcterms:created>
  <dcterms:modified xsi:type="dcterms:W3CDTF">2019-11-13T13:54:22Z</dcterms:modified>
</cp:coreProperties>
</file>