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6" r:id="rId3"/>
    <p:sldId id="257" r:id="rId4"/>
    <p:sldId id="258" r:id="rId5"/>
    <p:sldId id="260" r:id="rId6"/>
    <p:sldId id="266" r:id="rId7"/>
    <p:sldId id="264" r:id="rId8"/>
    <p:sldId id="262" r:id="rId9"/>
    <p:sldId id="263" r:id="rId10"/>
    <p:sldId id="267" r:id="rId11"/>
    <p:sldId id="269" r:id="rId12"/>
    <p:sldId id="268" r:id="rId13"/>
    <p:sldId id="270" r:id="rId14"/>
    <p:sldId id="272" r:id="rId15"/>
    <p:sldId id="271" r:id="rId16"/>
    <p:sldId id="273" r:id="rId17"/>
    <p:sldId id="276" r:id="rId18"/>
    <p:sldId id="275" r:id="rId19"/>
    <p:sldId id="277" r:id="rId20"/>
    <p:sldId id="27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8F"/>
    <a:srgbClr val="A0C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79197" autoAdjust="0"/>
  </p:normalViewPr>
  <p:slideViewPr>
    <p:cSldViewPr snapToGrid="0">
      <p:cViewPr varScale="1">
        <p:scale>
          <a:sx n="83" d="100"/>
          <a:sy n="83" d="100"/>
        </p:scale>
        <p:origin x="798" y="84"/>
      </p:cViewPr>
      <p:guideLst/>
    </p:cSldViewPr>
  </p:slideViewPr>
  <p:notesTextViewPr>
    <p:cViewPr>
      <p:scale>
        <a:sx n="1" d="1"/>
        <a:sy n="1" d="1"/>
      </p:scale>
      <p:origin x="0" y="-36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15C4C-D2C4-4ABE-BEBA-DF200EFC9C79}" type="datetimeFigureOut">
              <a:rPr lang="en-GB" smtClean="0"/>
              <a:t>13/11/2019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E3EBA-56DA-4CB3-B764-3035E546847D}" type="slidenum">
              <a:rPr lang="en-GB" smtClean="0"/>
              <a:t>‹#›</a:t>
            </a:fld>
            <a:endParaRPr lang="en-GB"/>
          </a:p>
        </p:txBody>
      </p:sp>
    </p:spTree>
    <p:extLst>
      <p:ext uri="{BB962C8B-B14F-4D97-AF65-F5344CB8AC3E}">
        <p14:creationId xmlns:p14="http://schemas.microsoft.com/office/powerpoint/2010/main" val="314345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size, obvious eardrum and lack of longitudinal skin folds on the back</a:t>
            </a:r>
            <a:r>
              <a:rPr lang="en-GB" baseline="0" dirty="0" smtClean="0"/>
              <a:t> </a:t>
            </a:r>
            <a:r>
              <a:rPr lang="en-GB" dirty="0" smtClean="0"/>
              <a:t>make this frog relatively easy to recognise. It is easily disturbed so try</a:t>
            </a:r>
            <a:r>
              <a:rPr lang="en-GB" baseline="0" dirty="0" smtClean="0"/>
              <a:t> </a:t>
            </a:r>
            <a:r>
              <a:rPr lang="en-GB" dirty="0" smtClean="0"/>
              <a:t>observing it using binoculars or identifying it from its characteristic calls.</a:t>
            </a:r>
          </a:p>
          <a:p>
            <a:endParaRPr lang="en-GB" dirty="0" smtClean="0"/>
          </a:p>
          <a:p>
            <a:r>
              <a:rPr lang="en-GB" dirty="0" smtClean="0"/>
              <a:t>Adult males produce a low pitched, droning “</a:t>
            </a:r>
            <a:r>
              <a:rPr lang="en-GB" dirty="0" err="1" smtClean="0"/>
              <a:t>rumm</a:t>
            </a:r>
            <a:r>
              <a:rPr lang="en-GB" dirty="0" smtClean="0"/>
              <a:t>...</a:t>
            </a:r>
            <a:r>
              <a:rPr lang="en-GB" dirty="0" err="1" smtClean="0"/>
              <a:t>rumm</a:t>
            </a:r>
            <a:r>
              <a:rPr lang="en-GB" dirty="0" smtClean="0"/>
              <a:t>...</a:t>
            </a:r>
            <a:r>
              <a:rPr lang="en-GB" dirty="0" err="1" smtClean="0"/>
              <a:t>rumm</a:t>
            </a:r>
            <a:r>
              <a:rPr lang="en-GB" dirty="0" smtClean="0"/>
              <a:t>” call (sound recording</a:t>
            </a:r>
            <a:r>
              <a:rPr lang="en-GB" baseline="0" dirty="0" smtClean="0"/>
              <a:t> embedded in slide)</a:t>
            </a:r>
            <a:r>
              <a:rPr lang="en-GB" dirty="0" smtClean="0"/>
              <a:t>,</a:t>
            </a:r>
            <a:r>
              <a:rPr lang="en-GB" baseline="0" dirty="0" smtClean="0"/>
              <a:t> </a:t>
            </a:r>
            <a:r>
              <a:rPr lang="en-GB" dirty="0" smtClean="0"/>
              <a:t>whilst juveniles have a distinctive squeak when disturbed. Usually heard from May until</a:t>
            </a:r>
            <a:r>
              <a:rPr lang="en-GB" baseline="0" dirty="0" smtClean="0"/>
              <a:t> September. Bullfrogs hibernate from October-March underwater. There are no known predators of adult bullfrogs in the UK, but potentially include large carnivorous fish, mustelids and herons, and some cannibalism has been noted in high-density areas.</a:t>
            </a:r>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3</a:t>
            </a:fld>
            <a:endParaRPr lang="en-GB"/>
          </a:p>
        </p:txBody>
      </p:sp>
    </p:spTree>
    <p:extLst>
      <p:ext uri="{BB962C8B-B14F-4D97-AF65-F5344CB8AC3E}">
        <p14:creationId xmlns:p14="http://schemas.microsoft.com/office/powerpoint/2010/main" val="3323057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number of female ducks are</a:t>
            </a:r>
            <a:r>
              <a:rPr lang="en-GB" baseline="0" dirty="0" smtClean="0"/>
              <a:t> brown and could initially be confused with Ruddy Duck e.g. Tufted Duck or Smew.</a:t>
            </a:r>
          </a:p>
          <a:p>
            <a:endParaRPr lang="en-GB" baseline="0" dirty="0" smtClean="0"/>
          </a:p>
          <a:p>
            <a:r>
              <a:rPr lang="en-GB" baseline="0" dirty="0" smtClean="0"/>
              <a:t>Most similar looking is female common scoter, but they are uncommon on freshwater bodies and always show bulbous bill with at least a trace of yellow. Ruddy ducks are extremely rare in coastal habitats e.g. on the sea, in harbour or estuaries. Any birds found on inland freshwater bodies should be scrutinised.</a:t>
            </a:r>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12</a:t>
            </a:fld>
            <a:endParaRPr lang="en-GB"/>
          </a:p>
        </p:txBody>
      </p:sp>
    </p:spTree>
    <p:extLst>
      <p:ext uri="{BB962C8B-B14F-4D97-AF65-F5344CB8AC3E}">
        <p14:creationId xmlns:p14="http://schemas.microsoft.com/office/powerpoint/2010/main" val="1813245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Native to North America. Captive birds at WWT Slimbridge</a:t>
            </a:r>
            <a:r>
              <a:rPr lang="en-GB" baseline="0" dirty="0" smtClean="0"/>
              <a:t> escaped and began breeding.</a:t>
            </a:r>
          </a:p>
          <a:p>
            <a:endParaRPr lang="en-GB" baseline="0" dirty="0" smtClean="0"/>
          </a:p>
          <a:p>
            <a:r>
              <a:rPr lang="en-GB" baseline="0" dirty="0" smtClean="0"/>
              <a:t>Population expanded uncontrolled until 2000, when 6000 birds were present in the wild. </a:t>
            </a:r>
          </a:p>
          <a:p>
            <a:endParaRPr lang="en-GB" baseline="0" dirty="0" smtClean="0"/>
          </a:p>
          <a:p>
            <a:r>
              <a:rPr lang="en-GB" baseline="0" dirty="0" smtClean="0"/>
              <a:t>Breeds from May onwards, with most broods hatching in July. </a:t>
            </a:r>
          </a:p>
          <a:p>
            <a:endParaRPr lang="en-GB" baseline="0" dirty="0" smtClean="0"/>
          </a:p>
          <a:p>
            <a:r>
              <a:rPr lang="en-GB" baseline="0" dirty="0" smtClean="0"/>
              <a:t>Cull began </a:t>
            </a:r>
            <a:r>
              <a:rPr lang="en-GB" baseline="0" smtClean="0"/>
              <a:t>in </a:t>
            </a:r>
            <a:r>
              <a:rPr lang="en-GB" baseline="0" smtClean="0"/>
              <a:t>2005</a:t>
            </a:r>
            <a:endParaRPr lang="en-GB" baseline="0" dirty="0" smtClean="0"/>
          </a:p>
          <a:p>
            <a:endParaRPr lang="en-GB" baseline="0" dirty="0" smtClean="0"/>
          </a:p>
          <a:p>
            <a:r>
              <a:rPr lang="en-GB" baseline="0" dirty="0" smtClean="0"/>
              <a:t>So far cost £15 million but has been highly successful. Last few remain and need to be targeted to prevent population expansion occurring again.</a:t>
            </a:r>
          </a:p>
          <a:p>
            <a:endParaRPr lang="en-GB" baseline="0" dirty="0" smtClean="0"/>
          </a:p>
          <a:p>
            <a:r>
              <a:rPr lang="en-GB" sz="1200" b="0" i="0" u="none" strike="noStrike" kern="1200" baseline="0" dirty="0" smtClean="0">
                <a:solidFill>
                  <a:schemeClr val="tx1"/>
                </a:solidFill>
                <a:latin typeface="+mn-lt"/>
                <a:ea typeface="+mn-ea"/>
                <a:cs typeface="+mn-cs"/>
              </a:rPr>
              <a:t>Ruddy duck is listed under Schedule 9 to the Wildlife and Countryside Act 1981 with respect to England, Wales and Scotland. As such, it is an offence to release or allow the escape of this species into the wild.</a:t>
            </a:r>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13</a:t>
            </a:fld>
            <a:endParaRPr lang="en-GB"/>
          </a:p>
        </p:txBody>
      </p:sp>
    </p:spTree>
    <p:extLst>
      <p:ext uri="{BB962C8B-B14F-4D97-AF65-F5344CB8AC3E}">
        <p14:creationId xmlns:p14="http://schemas.microsoft.com/office/powerpoint/2010/main" val="404612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Rudd</a:t>
            </a:r>
            <a:r>
              <a:rPr lang="en-GB" baseline="0" dirty="0" smtClean="0"/>
              <a:t>y Duck became an issue when it reached Spain and began to hybridise with the native and endangered White-headed Duck. It is the only ‘</a:t>
            </a:r>
            <a:r>
              <a:rPr lang="en-GB" baseline="0" dirty="0" err="1" smtClean="0"/>
              <a:t>stifftail</a:t>
            </a:r>
            <a:r>
              <a:rPr lang="en-GB" baseline="0" dirty="0" smtClean="0"/>
              <a:t>’ to occur in Europe naturally, and breeds in Russia and Kazakhstan, winters in Mediterranean. Numbers have crashed from 100,000 to just 10,000 over the last centaury, due to hunting and habitat destruction. </a:t>
            </a:r>
          </a:p>
          <a:p>
            <a:endParaRPr lang="en-GB" baseline="0" dirty="0" smtClean="0"/>
          </a:p>
          <a:p>
            <a:r>
              <a:rPr lang="en-GB" baseline="0" dirty="0" smtClean="0"/>
              <a:t>In Spain where there is a resident population, at the start of a recovery program, just 22 birds remained in 1977. Now there are 2,500 and it is seen as a key conservation success and an essential story in supporting effort for more efforts to reduce hunting and protect habitats. </a:t>
            </a:r>
          </a:p>
          <a:p>
            <a:endParaRPr lang="en-GB" baseline="0" dirty="0" smtClean="0"/>
          </a:p>
          <a:p>
            <a:r>
              <a:rPr lang="en-GB" baseline="0" dirty="0" smtClean="0"/>
              <a:t>Ruddy Duck posed a serious threat to their survival. Also spread east to wintering grounds of migratory populations would be catastrophic therefore cull was initiated and has been highly successful. Cull is ongoing, and sightings should be sent to </a:t>
            </a:r>
            <a:r>
              <a:rPr lang="en-GB" baseline="0" dirty="0" err="1" smtClean="0"/>
              <a:t>i</a:t>
            </a:r>
            <a:r>
              <a:rPr lang="en-GB" baseline="0" dirty="0" smtClean="0"/>
              <a:t>-record</a:t>
            </a:r>
          </a:p>
          <a:p>
            <a:endParaRPr lang="en-GB" baseline="0" dirty="0" smtClean="0"/>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14</a:t>
            </a:fld>
            <a:endParaRPr lang="en-GB"/>
          </a:p>
        </p:txBody>
      </p:sp>
    </p:spTree>
    <p:extLst>
      <p:ext uri="{BB962C8B-B14F-4D97-AF65-F5344CB8AC3E}">
        <p14:creationId xmlns:p14="http://schemas.microsoft.com/office/powerpoint/2010/main" val="1361817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Large ibis, up to twice the size of most common UK waders</a:t>
            </a:r>
            <a:r>
              <a:rPr lang="en-GB" baseline="0" dirty="0" smtClean="0"/>
              <a:t> e.g. Avocet or Oystercatcher.</a:t>
            </a:r>
          </a:p>
          <a:p>
            <a:endParaRPr lang="en-GB" baseline="0" dirty="0" smtClean="0"/>
          </a:p>
          <a:p>
            <a:r>
              <a:rPr lang="en-GB" baseline="0" dirty="0" smtClean="0"/>
              <a:t>Plumage and size make this bird distinctive, even in flight. Dark head, de-curved black bill and black wing tips distinguish it from Spoonbill, the only other mostly-white closely related species.</a:t>
            </a:r>
          </a:p>
          <a:p>
            <a:endParaRPr lang="en-GB" baseline="0" dirty="0" smtClean="0"/>
          </a:p>
          <a:p>
            <a:r>
              <a:rPr lang="en-GB" baseline="0" dirty="0" smtClean="0"/>
              <a:t>If seen well, unmistakeable. </a:t>
            </a:r>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15</a:t>
            </a:fld>
            <a:endParaRPr lang="en-GB"/>
          </a:p>
        </p:txBody>
      </p:sp>
    </p:spTree>
    <p:extLst>
      <p:ext uri="{BB962C8B-B14F-4D97-AF65-F5344CB8AC3E}">
        <p14:creationId xmlns:p14="http://schemas.microsoft.com/office/powerpoint/2010/main" val="1139590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Likely to be found</a:t>
            </a:r>
            <a:r>
              <a:rPr lang="en-GB" baseline="0" dirty="0" smtClean="0"/>
              <a:t> around wetlands or on estuaries, however discovery around human habitations is possible.</a:t>
            </a:r>
            <a:endParaRPr lang="en-GB" dirty="0" smtClean="0"/>
          </a:p>
          <a:p>
            <a:endParaRPr lang="en-GB" dirty="0" smtClean="0"/>
          </a:p>
          <a:p>
            <a:r>
              <a:rPr lang="en-GB" dirty="0" smtClean="0"/>
              <a:t>During the 1970s and 1980s,</a:t>
            </a:r>
            <a:r>
              <a:rPr lang="en-GB" baseline="0" dirty="0" smtClean="0"/>
              <a:t> several zoos attempted to establish free-flying breeding populations in their grounds. This resulted in birds spreading, with over 1000 pairs now breeding at several sites in France. </a:t>
            </a:r>
          </a:p>
          <a:p>
            <a:endParaRPr lang="en-GB" baseline="0" dirty="0" smtClean="0"/>
          </a:p>
          <a:p>
            <a:r>
              <a:rPr lang="en-GB" baseline="0" dirty="0" smtClean="0"/>
              <a:t>There have been at least 30 records of free-flying birds from England and Wales. They are yet to establish, but considering their highly-adaptable nature and the ease with which they’ve colonised in France, they are considered to be a threat here.</a:t>
            </a:r>
          </a:p>
          <a:p>
            <a:endParaRPr lang="en-GB" baseline="0" dirty="0" smtClean="0"/>
          </a:p>
          <a:p>
            <a:r>
              <a:rPr lang="en-GB" sz="1200" b="0" i="0" u="none" strike="noStrike" kern="1200" baseline="0" dirty="0" smtClean="0">
                <a:solidFill>
                  <a:schemeClr val="tx1"/>
                </a:solidFill>
                <a:latin typeface="+mn-lt"/>
                <a:ea typeface="+mn-ea"/>
                <a:cs typeface="+mn-cs"/>
              </a:rPr>
              <a:t>Sacred Ibis is listed under Section 14 of the Wildlife and Countryside Act 1981 with respect to England, Wales and Scotland. As such, it is an offence to release or allow the escape of this species into the wild</a:t>
            </a:r>
            <a:r>
              <a:rPr lang="en-GB" baseline="0" dirty="0" smtClean="0"/>
              <a:t>.</a:t>
            </a:r>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16</a:t>
            </a:fld>
            <a:endParaRPr lang="en-GB"/>
          </a:p>
        </p:txBody>
      </p:sp>
    </p:spTree>
    <p:extLst>
      <p:ext uri="{BB962C8B-B14F-4D97-AF65-F5344CB8AC3E}">
        <p14:creationId xmlns:p14="http://schemas.microsoft.com/office/powerpoint/2010/main" val="3914303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General</a:t>
            </a:r>
            <a:r>
              <a:rPr lang="en-GB" baseline="0" dirty="0" smtClean="0"/>
              <a:t> nuisance around human habitations, raiding bins and landfill sites.</a:t>
            </a:r>
          </a:p>
          <a:p>
            <a:endParaRPr lang="en-GB" baseline="0" dirty="0" smtClean="0"/>
          </a:p>
          <a:p>
            <a:r>
              <a:rPr lang="en-GB" baseline="0" dirty="0" smtClean="0"/>
              <a:t>Predates native fish, amphibians and eggs, and is a potential competitor. In France, has disturbed Tern colonies, predating eggs and chicks and having a significant impact. It was reported that just two birds ate the chicks and eggs of an entire colony of Sandwich Tern (30 nests) in just 4 hours. Likely to have similar impacts if they become established here. </a:t>
            </a:r>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17</a:t>
            </a:fld>
            <a:endParaRPr lang="en-GB"/>
          </a:p>
        </p:txBody>
      </p:sp>
    </p:spTree>
    <p:extLst>
      <p:ext uri="{BB962C8B-B14F-4D97-AF65-F5344CB8AC3E}">
        <p14:creationId xmlns:p14="http://schemas.microsoft.com/office/powerpoint/2010/main" val="111790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AE3EBA-56DA-4CB3-B764-3035E546847D}" type="slidenum">
              <a:rPr lang="en-GB" smtClean="0"/>
              <a:t>18</a:t>
            </a:fld>
            <a:endParaRPr lang="en-GB"/>
          </a:p>
        </p:txBody>
      </p:sp>
    </p:spTree>
    <p:extLst>
      <p:ext uri="{BB962C8B-B14F-4D97-AF65-F5344CB8AC3E}">
        <p14:creationId xmlns:p14="http://schemas.microsoft.com/office/powerpoint/2010/main" val="67532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a few species that could potentially be confused with the</a:t>
            </a:r>
            <a:r>
              <a:rPr lang="en-GB" baseline="0" dirty="0" smtClean="0"/>
              <a:t> American Bullfrog. One is the Common Frog </a:t>
            </a:r>
            <a:endParaRPr lang="en-GB" dirty="0"/>
          </a:p>
        </p:txBody>
      </p:sp>
      <p:sp>
        <p:nvSpPr>
          <p:cNvPr id="4" name="Slide Number Placeholder 3"/>
          <p:cNvSpPr>
            <a:spLocks noGrp="1"/>
          </p:cNvSpPr>
          <p:nvPr>
            <p:ph type="sldNum" sz="quarter" idx="10"/>
          </p:nvPr>
        </p:nvSpPr>
        <p:spPr/>
        <p:txBody>
          <a:bodyPr/>
          <a:lstStyle/>
          <a:p>
            <a:fld id="{E6AE3EBA-56DA-4CB3-B764-3035E546847D}" type="slidenum">
              <a:rPr lang="en-GB" smtClean="0"/>
              <a:t>4</a:t>
            </a:fld>
            <a:endParaRPr lang="en-GB"/>
          </a:p>
        </p:txBody>
      </p:sp>
    </p:spTree>
    <p:extLst>
      <p:ext uri="{BB962C8B-B14F-4D97-AF65-F5344CB8AC3E}">
        <p14:creationId xmlns:p14="http://schemas.microsoft.com/office/powerpoint/2010/main" val="2011053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is considerable sexual dimorphism between male and female bullfrogs and often an audio recording of a call is more useful than a fuzzy photo </a:t>
            </a:r>
            <a:r>
              <a:rPr lang="en-GB" baseline="0" smtClean="0"/>
              <a:t>at dusk.</a:t>
            </a:r>
            <a:endParaRPr lang="en-GB"/>
          </a:p>
        </p:txBody>
      </p:sp>
      <p:sp>
        <p:nvSpPr>
          <p:cNvPr id="4" name="Slide Number Placeholder 3"/>
          <p:cNvSpPr>
            <a:spLocks noGrp="1"/>
          </p:cNvSpPr>
          <p:nvPr>
            <p:ph type="sldNum" sz="quarter" idx="10"/>
          </p:nvPr>
        </p:nvSpPr>
        <p:spPr/>
        <p:txBody>
          <a:bodyPr/>
          <a:lstStyle/>
          <a:p>
            <a:fld id="{E6AE3EBA-56DA-4CB3-B764-3035E546847D}" type="slidenum">
              <a:rPr lang="en-GB" smtClean="0"/>
              <a:t>5</a:t>
            </a:fld>
            <a:endParaRPr lang="en-GB"/>
          </a:p>
        </p:txBody>
      </p:sp>
    </p:spTree>
    <p:extLst>
      <p:ext uri="{BB962C8B-B14F-4D97-AF65-F5344CB8AC3E}">
        <p14:creationId xmlns:p14="http://schemas.microsoft.com/office/powerpoint/2010/main" val="220027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Native to eastern North America. Introduced west of Rockies and in over 25 countries around the</a:t>
            </a:r>
            <a:r>
              <a:rPr lang="en-GB" baseline="0" dirty="0" smtClean="0"/>
              <a:t>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Potentially found in any freshwater pool or</a:t>
            </a:r>
            <a:r>
              <a:rPr lang="en-GB" baseline="0" dirty="0" smtClean="0"/>
              <a:t> river that is unlikely to dry out. These tend to be avoided as year-long water needed for hibernation.</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Introduced to the UK</a:t>
            </a:r>
            <a:r>
              <a:rPr lang="en-GB" baseline="0" dirty="0" smtClean="0"/>
              <a:t> </a:t>
            </a:r>
            <a:r>
              <a:rPr lang="en-GB" dirty="0" smtClean="0"/>
              <a:t>mainly through the pet-trade,</a:t>
            </a:r>
            <a:r>
              <a:rPr lang="en-GB" baseline="0" dirty="0" smtClean="0"/>
              <a:t> either deliberately or from garden ponds where they were introduced as tadpoles.</a:t>
            </a:r>
            <a:r>
              <a:rPr lang="en-GB" dirty="0" smtClean="0"/>
              <a:t> First found in 1996.</a:t>
            </a:r>
            <a:r>
              <a:rPr lang="en-GB" baseline="0" dirty="0" smtClean="0"/>
              <a:t> </a:t>
            </a:r>
            <a:r>
              <a:rPr lang="en-GB" dirty="0" smtClean="0"/>
              <a:t>Only known from a couple of locations in</a:t>
            </a:r>
            <a:r>
              <a:rPr lang="en-GB" baseline="0" dirty="0" smtClean="0"/>
              <a:t> </a:t>
            </a:r>
            <a:r>
              <a:rPr lang="en-GB" dirty="0" smtClean="0"/>
              <a:t>England. At least 9000 animals were removed in</a:t>
            </a:r>
            <a:r>
              <a:rPr lang="en-GB" baseline="0" dirty="0" smtClean="0"/>
              <a:t> 2004. A further population was discovered in Essex, where 100 were removed in 2007 but just 5 in 2008, suggesting the population had been greatly reduced. No further breeding has been noted, but some individuals have been seen in SE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Capable of travelling across arid land to colonise new water bodies. Froglets have been noted travelling up to 6 miles in just a few weeks.</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North American bullfrog is listed under Section 14 of the Wildlife and</a:t>
            </a:r>
            <a:r>
              <a:rPr lang="en-GB" baseline="0" dirty="0" smtClean="0"/>
              <a:t> </a:t>
            </a:r>
            <a:r>
              <a:rPr lang="en-GB" dirty="0" smtClean="0"/>
              <a:t>Countryside Act 1981 in respect to England, Wales and Scotland. As</a:t>
            </a:r>
            <a:r>
              <a:rPr lang="en-GB" baseline="0" dirty="0" smtClean="0"/>
              <a:t> </a:t>
            </a:r>
            <a:r>
              <a:rPr lang="en-GB" dirty="0" smtClean="0"/>
              <a:t>such it is an offence to release or to allow the escape of this species</a:t>
            </a:r>
            <a:r>
              <a:rPr lang="en-GB" baseline="0" dirty="0" smtClean="0"/>
              <a:t> </a:t>
            </a:r>
            <a:r>
              <a:rPr lang="en-GB" dirty="0" smtClean="0"/>
              <a:t>into the wild.</a:t>
            </a:r>
          </a:p>
          <a:p>
            <a:endParaRPr lang="en-GB" dirty="0"/>
          </a:p>
        </p:txBody>
      </p:sp>
      <p:sp>
        <p:nvSpPr>
          <p:cNvPr id="4" name="Slide Number Placeholder 3"/>
          <p:cNvSpPr>
            <a:spLocks noGrp="1"/>
          </p:cNvSpPr>
          <p:nvPr>
            <p:ph type="sldNum" sz="quarter" idx="10"/>
          </p:nvPr>
        </p:nvSpPr>
        <p:spPr/>
        <p:txBody>
          <a:bodyPr/>
          <a:lstStyle/>
          <a:p>
            <a:fld id="{E6AE3EBA-56DA-4CB3-B764-3035E546847D}" type="slidenum">
              <a:rPr lang="en-GB" smtClean="0"/>
              <a:t>6</a:t>
            </a:fld>
            <a:endParaRPr lang="en-GB"/>
          </a:p>
        </p:txBody>
      </p:sp>
    </p:spTree>
    <p:extLst>
      <p:ext uri="{BB962C8B-B14F-4D97-AF65-F5344CB8AC3E}">
        <p14:creationId xmlns:p14="http://schemas.microsoft.com/office/powerpoint/2010/main" val="114583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predator that feeds day and night on a wide range of small animals, including</a:t>
            </a:r>
            <a:r>
              <a:rPr lang="en-GB" baseline="0" dirty="0" smtClean="0"/>
              <a:t> amphibians, fish, small mammals, ducklings, small birds, molluscs, crustaceans and insects.</a:t>
            </a:r>
            <a:r>
              <a:rPr lang="en-GB" dirty="0" smtClean="0"/>
              <a:t> Therefore</a:t>
            </a:r>
            <a:r>
              <a:rPr lang="en-GB" baseline="0" dirty="0" smtClean="0"/>
              <a:t> </a:t>
            </a:r>
            <a:r>
              <a:rPr lang="en-GB" dirty="0" smtClean="0"/>
              <a:t>pose a threat to native species in the UK.. Has been implicated in the decline of smaller, native amphibian</a:t>
            </a:r>
            <a:r>
              <a:rPr lang="en-GB" baseline="0" dirty="0" smtClean="0"/>
              <a:t> </a:t>
            </a:r>
            <a:r>
              <a:rPr lang="en-GB" dirty="0" smtClean="0"/>
              <a:t>species elsewhere in the world. </a:t>
            </a:r>
          </a:p>
          <a:p>
            <a:endParaRPr lang="en-GB" dirty="0" smtClean="0"/>
          </a:p>
          <a:p>
            <a:r>
              <a:rPr lang="en-GB" sz="1200" b="0" i="0" u="none" strike="noStrike" kern="1200" baseline="0" dirty="0" smtClean="0">
                <a:solidFill>
                  <a:schemeClr val="tx1"/>
                </a:solidFill>
                <a:latin typeface="+mn-lt"/>
                <a:ea typeface="+mn-ea"/>
                <a:cs typeface="+mn-cs"/>
              </a:rPr>
              <a:t>Bullfrogs are known carriers of the chytrid fungus </a:t>
            </a:r>
            <a:r>
              <a:rPr lang="en-GB" sz="1200" b="0" i="1" u="none" strike="noStrike" kern="1200" baseline="0" dirty="0" smtClean="0">
                <a:solidFill>
                  <a:schemeClr val="tx1"/>
                </a:solidFill>
                <a:latin typeface="+mn-lt"/>
                <a:ea typeface="+mn-ea"/>
                <a:cs typeface="+mn-cs"/>
              </a:rPr>
              <a:t>Bactrachocytrium dendrobatidis</a:t>
            </a:r>
            <a:r>
              <a:rPr lang="en-GB" sz="1200" b="0" i="0" u="none" strike="noStrike" kern="1200" baseline="0" dirty="0" smtClean="0">
                <a:solidFill>
                  <a:schemeClr val="tx1"/>
                </a:solidFill>
                <a:latin typeface="+mn-lt"/>
                <a:ea typeface="+mn-ea"/>
                <a:cs typeface="+mn-cs"/>
              </a:rPr>
              <a:t>. This can cause the disease chytridiomycosis which seriously affects some amphibian species and is potentially responsible for the decline or extinction of at least 200 species of frog worldwide. Cases of chytrid infection have been discovered in native amphibians in some parts of the UK. Causes skin defects which affect osmotic regulation, eventually leading to cardiac arrest.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Chytrid fungus is water borne and so can be accidentally spread between water bodies. When looking for species in and around a waterbody, disinfect all footwear and equipment before moving to other waterbodies to avoid spreading the disease.</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7</a:t>
            </a:fld>
            <a:endParaRPr lang="en-GB"/>
          </a:p>
        </p:txBody>
      </p:sp>
    </p:spTree>
    <p:extLst>
      <p:ext uri="{BB962C8B-B14F-4D97-AF65-F5344CB8AC3E}">
        <p14:creationId xmlns:p14="http://schemas.microsoft.com/office/powerpoint/2010/main" val="163954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Very</a:t>
            </a:r>
            <a:r>
              <a:rPr lang="en-GB" baseline="0" dirty="0" smtClean="0"/>
              <a:t> distinctive. Flattened shape and upward facing eyes make it unlike any other native amphibian.</a:t>
            </a:r>
          </a:p>
          <a:p>
            <a:endParaRPr lang="en-GB" baseline="0" dirty="0" smtClean="0"/>
          </a:p>
          <a:p>
            <a:r>
              <a:rPr lang="en-GB" baseline="0" dirty="0" smtClean="0"/>
              <a:t>Albino to dark brown in colour with mottling or marbling sometimes present. Large powerful hind limbs with fully webbed feet and obvious black claws and small, skinny forelimbs with fanned fingers.  </a:t>
            </a:r>
            <a:endParaRPr lang="en-GB" dirty="0"/>
          </a:p>
        </p:txBody>
      </p:sp>
      <p:sp>
        <p:nvSpPr>
          <p:cNvPr id="4" name="Slide Number Placeholder 3"/>
          <p:cNvSpPr>
            <a:spLocks noGrp="1"/>
          </p:cNvSpPr>
          <p:nvPr>
            <p:ph type="sldNum" sz="quarter" idx="10"/>
          </p:nvPr>
        </p:nvSpPr>
        <p:spPr/>
        <p:txBody>
          <a:bodyPr/>
          <a:lstStyle/>
          <a:p>
            <a:fld id="{E6AE3EBA-56DA-4CB3-B764-3035E546847D}" type="slidenum">
              <a:rPr lang="en-GB" smtClean="0"/>
              <a:t>8</a:t>
            </a:fld>
            <a:endParaRPr lang="en-GB"/>
          </a:p>
        </p:txBody>
      </p:sp>
    </p:spTree>
    <p:extLst>
      <p:ext uri="{BB962C8B-B14F-4D97-AF65-F5344CB8AC3E}">
        <p14:creationId xmlns:p14="http://schemas.microsoft.com/office/powerpoint/2010/main" val="536854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Native to sub-Saharan Africa. Commonplace in labs, used in</a:t>
            </a:r>
            <a:r>
              <a:rPr lang="en-GB" baseline="0" dirty="0" smtClean="0"/>
              <a:t> developmental biology studies and also once for pregnancy testing.</a:t>
            </a:r>
            <a:endParaRPr lang="en-GB" dirty="0" smtClean="0"/>
          </a:p>
          <a:p>
            <a:endParaRPr lang="en-GB" dirty="0" smtClean="0"/>
          </a:p>
          <a:p>
            <a:r>
              <a:rPr lang="en-GB" dirty="0" smtClean="0"/>
              <a:t>They were first deliberately introduced to Kent in 1955 but this population subsequently</a:t>
            </a:r>
            <a:r>
              <a:rPr lang="en-GB" baseline="0" dirty="0" smtClean="0"/>
              <a:t> </a:t>
            </a:r>
            <a:r>
              <a:rPr lang="en-GB" dirty="0" smtClean="0"/>
              <a:t>died out. Further populations were discovered in Isle of Wight</a:t>
            </a:r>
            <a:r>
              <a:rPr lang="en-GB" baseline="0" dirty="0" smtClean="0"/>
              <a:t> </a:t>
            </a:r>
            <a:r>
              <a:rPr lang="en-GB" dirty="0" smtClean="0"/>
              <a:t>and South Wales in 1962 and 1979 respectively. Population</a:t>
            </a:r>
            <a:r>
              <a:rPr lang="en-GB" baseline="0" dirty="0" smtClean="0"/>
              <a:t> on the Isle of Wight is now thought to be extinct, but the south Wales population may persist as occasional recruitment has been demonstrated. Future reproduction is possible but is often only partially successful.</a:t>
            </a:r>
          </a:p>
          <a:p>
            <a:endParaRPr lang="en-GB" baseline="0" dirty="0" smtClean="0"/>
          </a:p>
          <a:p>
            <a:r>
              <a:rPr lang="en-GB" baseline="0" dirty="0" smtClean="0"/>
              <a:t>Capable of travelling down waterways or across land for short distances to colonise new areas.</a:t>
            </a:r>
          </a:p>
          <a:p>
            <a:endParaRPr lang="en-GB" dirty="0" smtClean="0"/>
          </a:p>
          <a:p>
            <a:r>
              <a:rPr lang="en-GB" dirty="0" smtClean="0"/>
              <a:t>Individuals have been</a:t>
            </a:r>
            <a:r>
              <a:rPr lang="en-GB" baseline="0" dirty="0" smtClean="0"/>
              <a:t> </a:t>
            </a:r>
            <a:r>
              <a:rPr lang="en-GB" dirty="0" smtClean="0"/>
              <a:t>known to live for at least 14 years in the wild. </a:t>
            </a:r>
          </a:p>
          <a:p>
            <a:endParaRPr lang="en-GB" dirty="0" smtClean="0"/>
          </a:p>
          <a:p>
            <a:r>
              <a:rPr lang="en-GB" sz="1200" b="0" i="0" u="none" strike="noStrike" kern="1200" baseline="0" dirty="0" smtClean="0">
                <a:solidFill>
                  <a:schemeClr val="tx1"/>
                </a:solidFill>
                <a:latin typeface="+mn-lt"/>
                <a:ea typeface="+mn-ea"/>
                <a:cs typeface="+mn-cs"/>
              </a:rPr>
              <a:t>African Clawed toad is listed under Schedule 9 to the Wildlife and Countryside Act 1981 with respect to England, Wales and Scotland. As such, it is an offence to release or allow the escape of this species into the wild.</a:t>
            </a:r>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9</a:t>
            </a:fld>
            <a:endParaRPr lang="en-GB"/>
          </a:p>
        </p:txBody>
      </p:sp>
    </p:spTree>
    <p:extLst>
      <p:ext uri="{BB962C8B-B14F-4D97-AF65-F5344CB8AC3E}">
        <p14:creationId xmlns:p14="http://schemas.microsoft.com/office/powerpoint/2010/main" val="3556258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African</a:t>
            </a:r>
            <a:r>
              <a:rPr lang="en-GB" baseline="0" dirty="0" smtClean="0"/>
              <a:t> Clawed Toad </a:t>
            </a:r>
            <a:r>
              <a:rPr lang="en-GB" dirty="0" smtClean="0"/>
              <a:t>are known carriers of the chytrid fungus Bactrachocytrium dendrobatidis. This can cause the disease chytridiomycosis which seriously affects some amphibian species and is potentially responsible for the decline or extinction of at least 200 species of frog worldwide. Cases of chytrid infection have been discovered in native amphibians in some parts of the UK. Causes skin defects which effect osmotic regulation, eventually leading to cardiac arrest.</a:t>
            </a:r>
          </a:p>
          <a:p>
            <a:endParaRPr lang="en-GB" dirty="0" smtClean="0"/>
          </a:p>
          <a:p>
            <a:r>
              <a:rPr lang="en-GB" dirty="0" smtClean="0"/>
              <a:t>Chytrid fungus is water borne and so can be accidentally spread between water bodies. When looking for species in and around a waterbody, disinfect all footwear and equipment before moving</a:t>
            </a:r>
          </a:p>
          <a:p>
            <a:r>
              <a:rPr lang="en-GB" dirty="0" smtClean="0"/>
              <a:t>to other waterbodies to avoid spreading the disease.</a:t>
            </a:r>
          </a:p>
          <a:p>
            <a:endParaRPr lang="en-GB" dirty="0" smtClean="0"/>
          </a:p>
        </p:txBody>
      </p:sp>
      <p:sp>
        <p:nvSpPr>
          <p:cNvPr id="4" name="Slide Number Placeholder 3"/>
          <p:cNvSpPr>
            <a:spLocks noGrp="1"/>
          </p:cNvSpPr>
          <p:nvPr>
            <p:ph type="sldNum" sz="quarter" idx="10"/>
          </p:nvPr>
        </p:nvSpPr>
        <p:spPr/>
        <p:txBody>
          <a:bodyPr/>
          <a:lstStyle/>
          <a:p>
            <a:fld id="{E6AE3EBA-56DA-4CB3-B764-3035E546847D}" type="slidenum">
              <a:rPr lang="en-GB" smtClean="0"/>
              <a:t>10</a:t>
            </a:fld>
            <a:endParaRPr lang="en-GB"/>
          </a:p>
        </p:txBody>
      </p:sp>
    </p:spTree>
    <p:extLst>
      <p:ext uri="{BB962C8B-B14F-4D97-AF65-F5344CB8AC3E}">
        <p14:creationId xmlns:p14="http://schemas.microsoft.com/office/powerpoint/2010/main" val="1689292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small,</a:t>
            </a:r>
            <a:r>
              <a:rPr lang="en-GB" baseline="0" dirty="0" smtClean="0"/>
              <a:t> compact diving duck of freshwater lakes and lowland wetlands.</a:t>
            </a:r>
          </a:p>
          <a:p>
            <a:endParaRPr lang="en-GB" baseline="0" dirty="0" smtClean="0"/>
          </a:p>
          <a:p>
            <a:r>
              <a:rPr lang="en-GB" baseline="0" dirty="0" smtClean="0"/>
              <a:t>Both sexes have stiff tale which is often held erect, giving distinctive profile.</a:t>
            </a:r>
          </a:p>
          <a:p>
            <a:endParaRPr lang="en-GB" baseline="0" dirty="0" smtClean="0"/>
          </a:p>
          <a:p>
            <a:r>
              <a:rPr lang="en-GB" baseline="0" dirty="0" smtClean="0"/>
              <a:t>Males in breeding plumage unmistakable. Bright chestnut body, large white cheek patch contrasting with black cap and bright blue bill. Females are less distinctive, medium brown all over but with distinctive facial pattern; dark cap and forehead contrasting with paler cheek intersected by diffuse horizontal stripe. Winter male similar to female, but bright white cheek is retained.</a:t>
            </a:r>
          </a:p>
        </p:txBody>
      </p:sp>
      <p:sp>
        <p:nvSpPr>
          <p:cNvPr id="4" name="Slide Number Placeholder 3"/>
          <p:cNvSpPr>
            <a:spLocks noGrp="1"/>
          </p:cNvSpPr>
          <p:nvPr>
            <p:ph type="sldNum" sz="quarter" idx="10"/>
          </p:nvPr>
        </p:nvSpPr>
        <p:spPr/>
        <p:txBody>
          <a:bodyPr/>
          <a:lstStyle/>
          <a:p>
            <a:fld id="{E6AE3EBA-56DA-4CB3-B764-3035E546847D}" type="slidenum">
              <a:rPr lang="en-GB" smtClean="0"/>
              <a:t>11</a:t>
            </a:fld>
            <a:endParaRPr lang="en-GB"/>
          </a:p>
        </p:txBody>
      </p:sp>
    </p:spTree>
    <p:extLst>
      <p:ext uri="{BB962C8B-B14F-4D97-AF65-F5344CB8AC3E}">
        <p14:creationId xmlns:p14="http://schemas.microsoft.com/office/powerpoint/2010/main" val="4098810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F7FCB0-0B28-409C-ABCC-F591E5E83EED}"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2894423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F7FCB0-0B28-409C-ABCC-F591E5E83EED}"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257478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F7FCB0-0B28-409C-ABCC-F591E5E83EED}"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1258670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D90B7AF-9AE0-4C4F-95DF-36ECA7922E76}"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1818928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D90B7AF-9AE0-4C4F-95DF-36ECA7922E76}"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3369325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90B7AF-9AE0-4C4F-95DF-36ECA7922E76}"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2006346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D90B7AF-9AE0-4C4F-95DF-36ECA7922E76}" type="datetimeFigureOut">
              <a:rPr lang="en-GB" smtClean="0"/>
              <a:t>13/11/2019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51034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D90B7AF-9AE0-4C4F-95DF-36ECA7922E76}" type="datetimeFigureOut">
              <a:rPr lang="en-GB" smtClean="0"/>
              <a:t>13/11/2019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4191484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D90B7AF-9AE0-4C4F-95DF-36ECA7922E76}" type="datetimeFigureOut">
              <a:rPr lang="en-GB" smtClean="0"/>
              <a:t>13/11/2019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2862398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0B7AF-9AE0-4C4F-95DF-36ECA7922E76}" type="datetimeFigureOut">
              <a:rPr lang="en-GB" smtClean="0"/>
              <a:t>13/11/2019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797186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0B7AF-9AE0-4C4F-95DF-36ECA7922E76}" type="datetimeFigureOut">
              <a:rPr lang="en-GB" smtClean="0"/>
              <a:t>13/11/2019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319598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F7FCB0-0B28-409C-ABCC-F591E5E83EED}"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B6627-5243-4367-93A3-EE3F0D4B6BC7}" type="slidenum">
              <a:rPr lang="en-GB" smtClean="0"/>
              <a:t>‹#›</a:t>
            </a:fld>
            <a:endParaRPr lang="en-GB"/>
          </a:p>
        </p:txBody>
      </p:sp>
      <p:pic>
        <p:nvPicPr>
          <p:cNvPr id="7" name="Picture 5" descr="Curve Green"/>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0943" y="6149180"/>
            <a:ext cx="808037" cy="556217"/>
          </a:xfrm>
          <a:prstGeom prst="rect">
            <a:avLst/>
          </a:prstGeom>
        </p:spPr>
      </p:pic>
      <p:pic>
        <p:nvPicPr>
          <p:cNvPr id="9" name="Picture 6" descr="RAPID (Full Colou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2" descr="BZS-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3" descr="APHA 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pic>
        <p:nvPicPr>
          <p:cNvPr id="13" name="Picture 12"/>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2668057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0B7AF-9AE0-4C4F-95DF-36ECA7922E76}" type="datetimeFigureOut">
              <a:rPr lang="en-GB" smtClean="0"/>
              <a:t>13/11/2019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3947446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D90B7AF-9AE0-4C4F-95DF-36ECA7922E76}"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1373249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D90B7AF-9AE0-4C4F-95DF-36ECA7922E76}"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3F847-4335-4095-97AF-44C9393EE379}" type="slidenum">
              <a:rPr lang="en-GB" smtClean="0"/>
              <a:t>‹#›</a:t>
            </a:fld>
            <a:endParaRPr lang="en-GB"/>
          </a:p>
        </p:txBody>
      </p:sp>
    </p:spTree>
    <p:extLst>
      <p:ext uri="{BB962C8B-B14F-4D97-AF65-F5344CB8AC3E}">
        <p14:creationId xmlns:p14="http://schemas.microsoft.com/office/powerpoint/2010/main" val="40034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F7FCB0-0B28-409C-ABCC-F591E5E83EED}" type="datetimeFigureOut">
              <a:rPr lang="en-GB" smtClean="0"/>
              <a:t>13/11/2019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3339373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F7FCB0-0B28-409C-ABCC-F591E5E83EED}" type="datetimeFigureOut">
              <a:rPr lang="en-GB" smtClean="0"/>
              <a:t>13/11/2019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3089767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F7FCB0-0B28-409C-ABCC-F591E5E83EED}" type="datetimeFigureOut">
              <a:rPr lang="en-GB" smtClean="0"/>
              <a:t>13/11/2019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1039888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F7FCB0-0B28-409C-ABCC-F591E5E83EED}" type="datetimeFigureOut">
              <a:rPr lang="en-GB" smtClean="0"/>
              <a:t>13/11/2019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38193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F7FCB0-0B28-409C-ABCC-F591E5E83EED}" type="datetimeFigureOut">
              <a:rPr lang="en-GB" smtClean="0"/>
              <a:t>13/11/2019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25292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F7FCB0-0B28-409C-ABCC-F591E5E83EED}" type="datetimeFigureOut">
              <a:rPr lang="en-GB" smtClean="0"/>
              <a:t>13/11/2019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13436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F7FCB0-0B28-409C-ABCC-F591E5E83EED}" type="datetimeFigureOut">
              <a:rPr lang="en-GB" smtClean="0"/>
              <a:t>13/11/2019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5B6627-5243-4367-93A3-EE3F0D4B6BC7}" type="slidenum">
              <a:rPr lang="en-GB" smtClean="0"/>
              <a:t>‹#›</a:t>
            </a:fld>
            <a:endParaRPr lang="en-GB"/>
          </a:p>
        </p:txBody>
      </p:sp>
    </p:spTree>
    <p:extLst>
      <p:ext uri="{BB962C8B-B14F-4D97-AF65-F5344CB8AC3E}">
        <p14:creationId xmlns:p14="http://schemas.microsoft.com/office/powerpoint/2010/main" val="226770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F7FCB0-0B28-409C-ABCC-F591E5E83EED}" type="datetimeFigureOut">
              <a:rPr lang="en-GB" smtClean="0"/>
              <a:t>13/11/2019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B6627-5243-4367-93A3-EE3F0D4B6BC7}" type="slidenum">
              <a:rPr lang="en-GB" smtClean="0"/>
              <a:t>‹#›</a:t>
            </a:fld>
            <a:endParaRPr lang="en-GB"/>
          </a:p>
        </p:txBody>
      </p:sp>
      <p:pic>
        <p:nvPicPr>
          <p:cNvPr id="7" name="Picture 5" descr="Curve Green"/>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Content Placeholder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90943" y="6149180"/>
            <a:ext cx="808037" cy="556217"/>
          </a:xfrm>
          <a:prstGeom prst="rect">
            <a:avLst/>
          </a:prstGeom>
        </p:spPr>
      </p:pic>
      <p:pic>
        <p:nvPicPr>
          <p:cNvPr id="9" name="Picture 6" descr="RAPID (Full Colou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2" descr="BZS-logo"/>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3" descr="APHA logo"/>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pic>
        <p:nvPicPr>
          <p:cNvPr id="13" name="Picture 12"/>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269507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0B7AF-9AE0-4C4F-95DF-36ECA7922E76}" type="datetimeFigureOut">
              <a:rPr lang="en-GB" smtClean="0"/>
              <a:t>13/11/2019</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3F847-4335-4095-97AF-44C9393EE379}" type="slidenum">
              <a:rPr lang="en-GB" smtClean="0"/>
              <a:t>‹#›</a:t>
            </a:fld>
            <a:endParaRPr lang="en-GB"/>
          </a:p>
        </p:txBody>
      </p:sp>
    </p:spTree>
    <p:extLst>
      <p:ext uri="{BB962C8B-B14F-4D97-AF65-F5344CB8AC3E}">
        <p14:creationId xmlns:p14="http://schemas.microsoft.com/office/powerpoint/2010/main" val="155598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9.png"/><Relationship Id="rId7"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image" Target="../media/image2.jpeg"/><Relationship Id="rId9" Type="http://schemas.openxmlformats.org/officeDocument/2006/relationships/image" Target="../media/image20.emf"/></Relationships>
</file>

<file path=ppt/slides/_rels/slide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png"/><Relationship Id="rId7" Type="http://schemas.openxmlformats.org/officeDocument/2006/relationships/image" Target="../media/image28.jpeg"/><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hyperlink" Target="mailto:alertnonnative@ceh.ac.uk" TargetMode="External"/><Relationship Id="rId4" Type="http://schemas.openxmlformats.org/officeDocument/2006/relationships/image" Target="../media/image25.png"/><Relationship Id="rId9" Type="http://schemas.openxmlformats.org/officeDocument/2006/relationships/hyperlink" Target="https://www.brc.ac.uk/irecor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nonnativespecies.org/rapid" TargetMode="External"/><Relationship Id="rId2" Type="http://schemas.openxmlformats.org/officeDocument/2006/relationships/hyperlink" Target="http://www.nonnativespecies.org/"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emf"/><Relationship Id="rId3" Type="http://schemas.openxmlformats.org/officeDocument/2006/relationships/slideLayout" Target="../slideLayouts/slideLayout2.xml"/><Relationship Id="rId7" Type="http://schemas.openxmlformats.org/officeDocument/2006/relationships/image" Target="../media/image13.jpeg"/><Relationship Id="rId12" Type="http://schemas.openxmlformats.org/officeDocument/2006/relationships/image" Target="../media/image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6.jpe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5.jpe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16.emf"/></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17.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11" Type="http://schemas.openxmlformats.org/officeDocument/2006/relationships/image" Target="../media/image14.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3.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NNSS_Image_130"/>
          <p:cNvPicPr>
            <a:picLocks noChangeAspect="1" noChangeArrowheads="1"/>
          </p:cNvPicPr>
          <p:nvPr/>
        </p:nvPicPr>
        <p:blipFill rotWithShape="1">
          <a:blip r:embed="rId2">
            <a:extLst>
              <a:ext uri="{28A0092B-C50C-407E-A947-70E740481C1C}">
                <a14:useLocalDpi xmlns:a14="http://schemas.microsoft.com/office/drawing/2010/main" val="0"/>
              </a:ext>
            </a:extLst>
          </a:blip>
          <a:srcRect t="19766" b="3003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descr="RAPID (Re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880" y="826146"/>
            <a:ext cx="2821988" cy="2269948"/>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descr="Curve Gre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56" r="6081" b="34479"/>
          <a:stretch/>
        </p:blipFill>
        <p:spPr bwMode="auto">
          <a:xfrm>
            <a:off x="-30822" y="3599974"/>
            <a:ext cx="9197622" cy="330426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6"/>
          <p:cNvSpPr txBox="1">
            <a:spLocks noChangeArrowheads="1"/>
          </p:cNvSpPr>
          <p:nvPr/>
        </p:nvSpPr>
        <p:spPr bwMode="auto">
          <a:xfrm>
            <a:off x="247671" y="4808154"/>
            <a:ext cx="8344238" cy="949325"/>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000" b="1" dirty="0" smtClean="0">
                <a:solidFill>
                  <a:srgbClr val="A0CF67"/>
                </a:solidFill>
                <a:latin typeface="Segoe UI" panose="020B0502040204020203" pitchFamily="34" charset="0"/>
              </a:rPr>
              <a:t>Vertebrate INNS: Ecology and Impacts</a:t>
            </a:r>
            <a:endParaRPr kumimoji="0" lang="en-US" altLang="en-US" sz="1800" b="0" i="0" u="none" strike="noStrike" cap="none" normalizeH="0" baseline="0" dirty="0" smtClean="0">
              <a:ln>
                <a:noFill/>
              </a:ln>
              <a:solidFill>
                <a:srgbClr val="A0CF67"/>
              </a:solidFill>
              <a:effectLst/>
              <a:latin typeface="Arial" panose="020B0604020202020204" pitchFamily="34" charset="0"/>
            </a:endParaRPr>
          </a:p>
        </p:txBody>
      </p:sp>
      <p:sp>
        <p:nvSpPr>
          <p:cNvPr id="5" name="Text Box 7"/>
          <p:cNvSpPr txBox="1">
            <a:spLocks noChangeArrowheads="1"/>
          </p:cNvSpPr>
          <p:nvPr/>
        </p:nvSpPr>
        <p:spPr bwMode="auto">
          <a:xfrm>
            <a:off x="679471" y="5409951"/>
            <a:ext cx="7569200" cy="485775"/>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smtClean="0">
                <a:ln>
                  <a:noFill/>
                </a:ln>
                <a:solidFill>
                  <a:srgbClr val="006983"/>
                </a:solidFill>
                <a:effectLst/>
                <a:latin typeface="Segoe UI" panose="020B0502040204020203" pitchFamily="34" charset="0"/>
                <a:ea typeface="Segoe UI" panose="020B0502040204020203" pitchFamily="34" charset="0"/>
                <a:cs typeface="Segoe UI" panose="020B0502040204020203" pitchFamily="34" charset="0"/>
              </a:rPr>
              <a:t>Name of presenter</a:t>
            </a:r>
            <a:endParaRPr kumimoji="0" lang="en-US" altLang="en-US" sz="18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p:txBody>
      </p:sp>
      <p:pic>
        <p:nvPicPr>
          <p:cNvPr id="10"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1365" y="6091075"/>
            <a:ext cx="808037" cy="556217"/>
          </a:xfrm>
          <a:prstGeom prst="rect">
            <a:avLst/>
          </a:prstGeom>
        </p:spPr>
      </p:pic>
      <p:pic>
        <p:nvPicPr>
          <p:cNvPr id="11"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4503" y="6091075"/>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5214" y="5932342"/>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7218" y="6091075"/>
            <a:ext cx="755907" cy="546535"/>
          </a:xfrm>
          <a:prstGeom prst="rect">
            <a:avLst/>
          </a:prstGeom>
        </p:spPr>
      </p:pic>
      <p:pic>
        <p:nvPicPr>
          <p:cNvPr id="15" name="Picture 14"/>
          <p:cNvPicPr/>
          <p:nvPr/>
        </p:nvPicPr>
        <p:blipFill>
          <a:blip r:embed="rId9">
            <a:extLst>
              <a:ext uri="{28A0092B-C50C-407E-A947-70E740481C1C}">
                <a14:useLocalDpi xmlns:a14="http://schemas.microsoft.com/office/drawing/2010/main" val="0"/>
              </a:ext>
            </a:extLst>
          </a:blip>
          <a:srcRect/>
          <a:stretch>
            <a:fillRect/>
          </a:stretch>
        </p:blipFill>
        <p:spPr bwMode="auto">
          <a:xfrm>
            <a:off x="3190550" y="6049234"/>
            <a:ext cx="556217" cy="559492"/>
          </a:xfrm>
          <a:prstGeom prst="rect">
            <a:avLst/>
          </a:prstGeom>
          <a:noFill/>
        </p:spPr>
      </p:pic>
    </p:spTree>
    <p:extLst>
      <p:ext uri="{BB962C8B-B14F-4D97-AF65-F5344CB8AC3E}">
        <p14:creationId xmlns:p14="http://schemas.microsoft.com/office/powerpoint/2010/main" val="2249963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African Clawed Toad</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a:solidFill>
                  <a:srgbClr val="00728F"/>
                </a:solidFill>
                <a:latin typeface="Segoe UI" panose="020B0502040204020203" pitchFamily="34" charset="0"/>
                <a:ea typeface="Segoe UI" panose="020B0502040204020203" pitchFamily="34" charset="0"/>
                <a:cs typeface="Segoe UI" panose="020B0502040204020203" pitchFamily="34" charset="0"/>
              </a:rPr>
              <a:t>Xenopus laevis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628650" y="1825625"/>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smtClean="0">
                <a:latin typeface="Segoe UI" panose="020B0502040204020203" pitchFamily="34" charset="0"/>
                <a:ea typeface="Segoe UI" panose="020B0502040204020203" pitchFamily="34" charset="0"/>
                <a:cs typeface="Segoe UI" panose="020B0502040204020203" pitchFamily="34" charset="0"/>
              </a:rPr>
              <a:t>Impacts:</a:t>
            </a:r>
          </a:p>
          <a:p>
            <a:pPr marL="0" indent="0">
              <a:buNone/>
            </a:pPr>
            <a:endParaRPr lang="en-GB" sz="2400" dirty="0" smtClean="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A predator of native species</a:t>
            </a:r>
          </a:p>
          <a:p>
            <a:pPr marL="0" indent="0">
              <a:buNone/>
            </a:pPr>
            <a:endParaRPr lang="en-GB" sz="2400" dirty="0" smtClean="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Acts as a vector to chytrid fungus, which is lethal to most amphibians but not the African Clawed Toad</a:t>
            </a:r>
          </a:p>
          <a:p>
            <a:endParaRPr lang="en-GB" sz="24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12" name="Picture 11"/>
          <p:cNvPicPr/>
          <p:nvPr/>
        </p:nvPicPr>
        <p:blipFill>
          <a:blip r:embed="rId9">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2634036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Ruddy Duck</a:t>
            </a:r>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Oxyura jamaicensis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628650" y="1825625"/>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9"/>
          <a:stretch>
            <a:fillRect/>
          </a:stretch>
        </p:blipFill>
        <p:spPr>
          <a:xfrm>
            <a:off x="602099" y="2161733"/>
            <a:ext cx="3414767" cy="2560319"/>
          </a:xfrm>
          <a:prstGeom prst="round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1618" y="2161489"/>
            <a:ext cx="3414677" cy="2560563"/>
          </a:xfrm>
          <a:prstGeom prst="roundRect">
            <a:avLst/>
          </a:prstGeom>
        </p:spPr>
      </p:pic>
      <p:sp>
        <p:nvSpPr>
          <p:cNvPr id="10" name="Rectangle 9"/>
          <p:cNvSpPr/>
          <p:nvPr/>
        </p:nvSpPr>
        <p:spPr>
          <a:xfrm>
            <a:off x="6627077" y="4526924"/>
            <a:ext cx="3738909" cy="184666"/>
          </a:xfrm>
          <a:prstGeom prst="rect">
            <a:avLst/>
          </a:prstGeom>
        </p:spPr>
        <p:txBody>
          <a:bodyPr wrap="square">
            <a:spAutoFit/>
          </a:bodyPr>
          <a:lstStyle/>
          <a:p>
            <a:r>
              <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rPr>
              <a:t>By Dick Daniels (http://carolinabirds.org/) </a:t>
            </a:r>
          </a:p>
        </p:txBody>
      </p:sp>
      <p:sp>
        <p:nvSpPr>
          <p:cNvPr id="13" name="TextBox 12"/>
          <p:cNvSpPr txBox="1"/>
          <p:nvPr/>
        </p:nvSpPr>
        <p:spPr>
          <a:xfrm>
            <a:off x="602099" y="1765399"/>
            <a:ext cx="1903615" cy="369332"/>
          </a:xfrm>
          <a:prstGeom prst="rect">
            <a:avLst/>
          </a:prstGeom>
          <a:noFill/>
        </p:spPr>
        <p:txBody>
          <a:bodyPr wrap="square" rtlCol="0">
            <a:spAutoFit/>
          </a:bodyPr>
          <a:lstStyle/>
          <a:p>
            <a:r>
              <a:rPr lang="en-GB" dirty="0" smtClean="0">
                <a:latin typeface="Segoe UI" panose="020B0502040204020203" pitchFamily="34" charset="0"/>
                <a:ea typeface="Segoe UI" panose="020B0502040204020203" pitchFamily="34" charset="0"/>
                <a:cs typeface="Segoe UI" panose="020B0502040204020203" pitchFamily="34" charset="0"/>
              </a:rPr>
              <a:t>Male</a:t>
            </a:r>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18" name="TextBox 17"/>
          <p:cNvSpPr txBox="1"/>
          <p:nvPr/>
        </p:nvSpPr>
        <p:spPr>
          <a:xfrm>
            <a:off x="4930700" y="1741423"/>
            <a:ext cx="1903615" cy="369332"/>
          </a:xfrm>
          <a:prstGeom prst="rect">
            <a:avLst/>
          </a:prstGeom>
          <a:noFill/>
        </p:spPr>
        <p:txBody>
          <a:bodyPr wrap="square" rtlCol="0">
            <a:spAutoFit/>
          </a:bodyPr>
          <a:lstStyle/>
          <a:p>
            <a:r>
              <a:rPr lang="en-GB" dirty="0" smtClean="0">
                <a:latin typeface="Segoe UI" panose="020B0502040204020203" pitchFamily="34" charset="0"/>
                <a:ea typeface="Segoe UI" panose="020B0502040204020203" pitchFamily="34" charset="0"/>
                <a:cs typeface="Segoe UI" panose="020B0502040204020203" pitchFamily="34" charset="0"/>
              </a:rPr>
              <a:t>Female</a:t>
            </a:r>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3273647" y="4526924"/>
            <a:ext cx="1677971" cy="184666"/>
          </a:xfrm>
          <a:prstGeom prst="rect">
            <a:avLst/>
          </a:prstGeom>
          <a:noFill/>
        </p:spPr>
        <p:txBody>
          <a:bodyPr wrap="square" rtlCol="0">
            <a:spAutoFit/>
          </a:bodyPr>
          <a:lstStyle/>
          <a:p>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GBNNSS</a:t>
            </a:r>
            <a:endPar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17" name="Picture 16"/>
          <p:cNvPicPr/>
          <p:nvPr/>
        </p:nvPicPr>
        <p:blipFill>
          <a:blip r:embed="rId11">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427233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a:xfrm>
            <a:off x="155276" y="161037"/>
            <a:ext cx="7886700" cy="1325563"/>
          </a:xfrm>
        </p:spPr>
        <p:txBody>
          <a:bodyPr>
            <a:normAutofit/>
          </a:bodyPr>
          <a:lstStyle/>
          <a:p>
            <a: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Ruddy Duck</a:t>
            </a:r>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Oxyura jamaicensis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155275" y="2124899"/>
            <a:ext cx="4257428" cy="3091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latin typeface="Segoe UI" panose="020B0502040204020203" pitchFamily="34" charset="0"/>
              <a:ea typeface="Segoe UI" panose="020B0502040204020203" pitchFamily="34" charset="0"/>
              <a:cs typeface="Segoe UI" panose="020B0502040204020203" pitchFamily="34" charset="0"/>
            </a:endParaRPr>
          </a:p>
          <a:p>
            <a:r>
              <a:rPr lang="en-GB" sz="2000" dirty="0" smtClean="0">
                <a:latin typeface="Segoe UI" panose="020B0502040204020203" pitchFamily="34" charset="0"/>
                <a:ea typeface="Segoe UI" panose="020B0502040204020203" pitchFamily="34" charset="0"/>
                <a:cs typeface="Segoe UI" panose="020B0502040204020203" pitchFamily="34" charset="0"/>
              </a:rPr>
              <a:t>Always shows trace of yellow in bill</a:t>
            </a:r>
          </a:p>
          <a:p>
            <a:r>
              <a:rPr lang="en-GB" sz="2000" dirty="0" smtClean="0">
                <a:latin typeface="Segoe UI" panose="020B0502040204020203" pitchFamily="34" charset="0"/>
                <a:ea typeface="Segoe UI" panose="020B0502040204020203" pitchFamily="34" charset="0"/>
                <a:cs typeface="Segoe UI" panose="020B0502040204020203" pitchFamily="34" charset="0"/>
              </a:rPr>
              <a:t>Different habitats to Ruddy Duck (predominantly marine)</a:t>
            </a: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1026" name="Picture 2" descr="https://upload.wikimedia.org/wikipedia/commons/f/f9/Sj%C3%B6orre_-_Common_Scoter_3.jpg"/>
          <p:cNvPicPr>
            <a:picLocks noChangeAspect="1" noChangeArrowheads="1"/>
          </p:cNvPicPr>
          <p:nvPr/>
        </p:nvPicPr>
        <p:blipFill rotWithShape="1">
          <a:blip r:embed="rId9">
            <a:extLst>
              <a:ext uri="{28A0092B-C50C-407E-A947-70E740481C1C}">
                <a14:useLocalDpi xmlns:a14="http://schemas.microsoft.com/office/drawing/2010/main" val="0"/>
              </a:ext>
            </a:extLst>
          </a:blip>
          <a:srcRect l="16668" t="16043"/>
          <a:stretch/>
        </p:blipFill>
        <p:spPr bwMode="auto">
          <a:xfrm>
            <a:off x="4590943" y="2147593"/>
            <a:ext cx="4325708" cy="3000944"/>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90943" y="5165625"/>
            <a:ext cx="4553057" cy="369332"/>
          </a:xfrm>
          <a:prstGeom prst="rect">
            <a:avLst/>
          </a:prstGeom>
        </p:spPr>
        <p:txBody>
          <a:bodyPr wrap="square">
            <a:spAutoFit/>
          </a:bodyPr>
          <a:lstStyle/>
          <a:p>
            <a:r>
              <a:rPr lang="en-GB" dirty="0" smtClean="0">
                <a:latin typeface="Segoe UI" panose="020B0502040204020203" pitchFamily="34" charset="0"/>
                <a:ea typeface="Segoe UI" panose="020B0502040204020203" pitchFamily="34" charset="0"/>
                <a:cs typeface="Segoe UI" panose="020B0502040204020203" pitchFamily="34" charset="0"/>
              </a:rPr>
              <a:t>Female Common Scoter. </a:t>
            </a:r>
            <a:r>
              <a:rPr lang="en-GB" sz="1000" dirty="0" smtClean="0">
                <a:latin typeface="Segoe UI" panose="020B0502040204020203" pitchFamily="34" charset="0"/>
                <a:ea typeface="Segoe UI" panose="020B0502040204020203" pitchFamily="34" charset="0"/>
                <a:cs typeface="Segoe UI" panose="020B0502040204020203" pitchFamily="34" charset="0"/>
              </a:rPr>
              <a:t>Photo credit </a:t>
            </a:r>
            <a:r>
              <a:rPr lang="en-GB" sz="1000" dirty="0">
                <a:latin typeface="Segoe UI" panose="020B0502040204020203" pitchFamily="34" charset="0"/>
                <a:ea typeface="Segoe UI" panose="020B0502040204020203" pitchFamily="34" charset="0"/>
                <a:cs typeface="Segoe UI" panose="020B0502040204020203" pitchFamily="34" charset="0"/>
              </a:rPr>
              <a:t>Stefan </a:t>
            </a:r>
            <a:r>
              <a:rPr lang="en-GB" sz="1000" dirty="0" err="1" smtClean="0">
                <a:latin typeface="Segoe UI" panose="020B0502040204020203" pitchFamily="34" charset="0"/>
                <a:ea typeface="Segoe UI" panose="020B0502040204020203" pitchFamily="34" charset="0"/>
                <a:cs typeface="Segoe UI" panose="020B0502040204020203" pitchFamily="34" charset="0"/>
              </a:rPr>
              <a:t>Berndtsson</a:t>
            </a:r>
            <a:endParaRPr lang="en-GB" sz="1000" dirty="0">
              <a:latin typeface="Segoe UI" panose="020B0502040204020203" pitchFamily="34" charset="0"/>
              <a:ea typeface="Segoe UI" panose="020B0502040204020203" pitchFamily="34" charset="0"/>
              <a:cs typeface="Segoe UI" panose="020B0502040204020203" pitchFamily="34" charset="0"/>
            </a:endParaRPr>
          </a:p>
        </p:txBody>
      </p:sp>
      <p:pic>
        <p:nvPicPr>
          <p:cNvPr id="13" name="Picture 12"/>
          <p:cNvPicPr/>
          <p:nvPr/>
        </p:nvPicPr>
        <p:blipFill>
          <a:blip r:embed="rId10">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
        <p:nvSpPr>
          <p:cNvPr id="6" name="TextBox 5"/>
          <p:cNvSpPr txBox="1"/>
          <p:nvPr/>
        </p:nvSpPr>
        <p:spPr>
          <a:xfrm>
            <a:off x="155276" y="1410697"/>
            <a:ext cx="7108166" cy="400110"/>
          </a:xfrm>
          <a:prstGeom prst="rect">
            <a:avLst/>
          </a:prstGeom>
          <a:noFill/>
        </p:spPr>
        <p:txBody>
          <a:bodyPr wrap="square" rtlCol="0">
            <a:spAutoFit/>
          </a:bodyPr>
          <a:lstStyle/>
          <a:p>
            <a:r>
              <a:rPr lang="en-GB" sz="2000" dirty="0">
                <a:latin typeface="Segoe UI" panose="020B0502040204020203" pitchFamily="34" charset="0"/>
                <a:ea typeface="Segoe UI" panose="020B0502040204020203" pitchFamily="34" charset="0"/>
                <a:cs typeface="Segoe UI" panose="020B0502040204020203" pitchFamily="34" charset="0"/>
              </a:rPr>
              <a:t>Confusion Species: Female Common Scoter </a:t>
            </a:r>
            <a:r>
              <a:rPr lang="en-GB" sz="2000" i="1" dirty="0" err="1">
                <a:latin typeface="Segoe UI" panose="020B0502040204020203" pitchFamily="34" charset="0"/>
                <a:ea typeface="Segoe UI" panose="020B0502040204020203" pitchFamily="34" charset="0"/>
                <a:cs typeface="Segoe UI" panose="020B0502040204020203" pitchFamily="34" charset="0"/>
              </a:rPr>
              <a:t>Melanitta</a:t>
            </a:r>
            <a:r>
              <a:rPr lang="en-GB" sz="2000" i="1" dirty="0">
                <a:latin typeface="Segoe UI" panose="020B0502040204020203" pitchFamily="34" charset="0"/>
                <a:ea typeface="Segoe UI" panose="020B0502040204020203" pitchFamily="34" charset="0"/>
                <a:cs typeface="Segoe UI" panose="020B0502040204020203" pitchFamily="34" charset="0"/>
              </a:rPr>
              <a:t> </a:t>
            </a:r>
            <a:r>
              <a:rPr lang="en-GB" sz="2000" i="1" dirty="0" err="1">
                <a:latin typeface="Segoe UI" panose="020B0502040204020203" pitchFamily="34" charset="0"/>
                <a:ea typeface="Segoe UI" panose="020B0502040204020203" pitchFamily="34" charset="0"/>
                <a:cs typeface="Segoe UI" panose="020B0502040204020203" pitchFamily="34" charset="0"/>
              </a:rPr>
              <a:t>nigra</a:t>
            </a:r>
            <a:endParaRPr lang="en-GB" sz="2000" i="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29466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Ruddy Duck</a:t>
            </a:r>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Oxyura jamaicensis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368881" y="1435535"/>
            <a:ext cx="8146469" cy="4269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r>
              <a:rPr lang="en-GB" sz="2000" dirty="0" smtClean="0">
                <a:latin typeface="Segoe UI" panose="020B0502040204020203" pitchFamily="34" charset="0"/>
                <a:ea typeface="Segoe UI" panose="020B0502040204020203" pitchFamily="34" charset="0"/>
                <a:cs typeface="Segoe UI" panose="020B0502040204020203" pitchFamily="34" charset="0"/>
              </a:rPr>
              <a:t>Previously popular duck in captive collections. Initially escaped Slimbridge WWT in 1950s.  </a:t>
            </a:r>
          </a:p>
          <a:p>
            <a:r>
              <a:rPr lang="en-GB" sz="2000" dirty="0" smtClean="0">
                <a:latin typeface="Segoe UI" panose="020B0502040204020203" pitchFamily="34" charset="0"/>
                <a:ea typeface="Segoe UI" panose="020B0502040204020203" pitchFamily="34" charset="0"/>
                <a:cs typeface="Segoe UI" panose="020B0502040204020203" pitchFamily="34" charset="0"/>
              </a:rPr>
              <a:t>By 2000, over 6000 birds were present in the wild across the UK, and breeding populations established in France, Belgium, the Netherlands and Spain. </a:t>
            </a:r>
          </a:p>
          <a:p>
            <a:r>
              <a:rPr lang="en-GB" sz="2000" dirty="0" smtClean="0">
                <a:latin typeface="Segoe UI" panose="020B0502040204020203" pitchFamily="34" charset="0"/>
                <a:ea typeface="Segoe UI" panose="020B0502040204020203" pitchFamily="34" charset="0"/>
                <a:cs typeface="Segoe UI" panose="020B0502040204020203" pitchFamily="34" charset="0"/>
              </a:rPr>
              <a:t>Birds seen in Morocco, Iceland and Finland are believed to stem from introduced populations.</a:t>
            </a:r>
          </a:p>
          <a:p>
            <a:r>
              <a:rPr lang="en-GB" sz="2000" dirty="0" smtClean="0">
                <a:latin typeface="Segoe UI" panose="020B0502040204020203" pitchFamily="34" charset="0"/>
                <a:ea typeface="Segoe UI" panose="020B0502040204020203" pitchFamily="34" charset="0"/>
                <a:cs typeface="Segoe UI" panose="020B0502040204020203" pitchFamily="34" charset="0"/>
              </a:rPr>
              <a:t>Breed on lakes with wide, reedy fringes where they build floating nests.</a:t>
            </a:r>
          </a:p>
          <a:p>
            <a:r>
              <a:rPr lang="en-GB" sz="2000" dirty="0" smtClean="0">
                <a:latin typeface="Segoe UI" panose="020B0502040204020203" pitchFamily="34" charset="0"/>
                <a:ea typeface="Segoe UI" panose="020B0502040204020203" pitchFamily="34" charset="0"/>
                <a:cs typeface="Segoe UI" panose="020B0502040204020203" pitchFamily="34" charset="0"/>
              </a:rPr>
              <a:t>Cull has been highly successful with fewer than 30 birds left in UK.</a:t>
            </a:r>
          </a:p>
          <a:p>
            <a:endParaRPr lang="en-GB" sz="1400" dirty="0" smtClean="0">
              <a:latin typeface="Segoe UI" panose="020B0502040204020203" pitchFamily="34" charset="0"/>
              <a:ea typeface="Segoe UI" panose="020B0502040204020203" pitchFamily="34" charset="0"/>
              <a:cs typeface="Segoe UI" panose="020B0502040204020203" pitchFamily="34" charset="0"/>
            </a:endParaRPr>
          </a:p>
          <a:p>
            <a:endParaRPr lang="en-GB" sz="1400" dirty="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12" name="Picture 11"/>
          <p:cNvPicPr/>
          <p:nvPr/>
        </p:nvPicPr>
        <p:blipFill>
          <a:blip r:embed="rId9">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470351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Ruddy Duck</a:t>
            </a:r>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Oxyura jamaicensis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628650" y="1521905"/>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smtClean="0">
                <a:latin typeface="Segoe UI" panose="020B0502040204020203" pitchFamily="34" charset="0"/>
                <a:ea typeface="Segoe UI" panose="020B0502040204020203" pitchFamily="34" charset="0"/>
                <a:cs typeface="Segoe UI" panose="020B0502040204020203" pitchFamily="34" charset="0"/>
              </a:rPr>
              <a:t>Impact:</a:t>
            </a:r>
          </a:p>
          <a:p>
            <a:r>
              <a:rPr lang="en-GB" sz="2000" dirty="0" smtClean="0">
                <a:latin typeface="Segoe UI" panose="020B0502040204020203" pitchFamily="34" charset="0"/>
                <a:ea typeface="Segoe UI" panose="020B0502040204020203" pitchFamily="34" charset="0"/>
                <a:cs typeface="Segoe UI" panose="020B0502040204020203" pitchFamily="34" charset="0"/>
              </a:rPr>
              <a:t>Readily hybridises with wild populations of the endangered White-headed Duck in Spain</a:t>
            </a:r>
            <a:endParaRPr lang="en-GB" sz="2000" dirty="0">
              <a:latin typeface="Segoe UI" panose="020B0502040204020203" pitchFamily="34" charset="0"/>
              <a:ea typeface="Segoe UI" panose="020B0502040204020203" pitchFamily="34" charset="0"/>
              <a:cs typeface="Segoe UI" panose="020B0502040204020203" pitchFamily="34" charset="0"/>
            </a:endParaRPr>
          </a:p>
          <a:p>
            <a:pPr marL="0" indent="0">
              <a:buNone/>
            </a:pPr>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1026" name="Picture 2" descr="https://upload.wikimedia.org/wikipedia/commons/b/b3/White-headed_Duck_%2819329843185%2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1728" y="2620225"/>
            <a:ext cx="4784558" cy="2691314"/>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27929" y="5130436"/>
            <a:ext cx="2663065" cy="184666"/>
          </a:xfrm>
          <a:prstGeom prst="rect">
            <a:avLst/>
          </a:prstGeom>
        </p:spPr>
        <p:txBody>
          <a:bodyPr wrap="square">
            <a:spAutoFit/>
          </a:bodyPr>
          <a:lstStyle/>
          <a:p>
            <a:r>
              <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rPr>
              <a:t>By Mike Prince from Bangalore, India - White-headed Duck, CC BY </a:t>
            </a:r>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2.0</a:t>
            </a:r>
            <a:endPar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13" name="Picture 12"/>
          <p:cNvPicPr/>
          <p:nvPr/>
        </p:nvPicPr>
        <p:blipFill>
          <a:blip r:embed="rId10">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
        <p:nvSpPr>
          <p:cNvPr id="6" name="TextBox 5"/>
          <p:cNvSpPr txBox="1"/>
          <p:nvPr/>
        </p:nvSpPr>
        <p:spPr>
          <a:xfrm>
            <a:off x="5780207" y="3965882"/>
            <a:ext cx="2924573" cy="923330"/>
          </a:xfrm>
          <a:prstGeom prst="rect">
            <a:avLst/>
          </a:prstGeom>
          <a:noFill/>
        </p:spPr>
        <p:txBody>
          <a:bodyPr wrap="square" rtlCol="0">
            <a:spAutoFit/>
          </a:bodyPr>
          <a:lstStyle/>
          <a:p>
            <a:r>
              <a:rPr lang="en-GB" dirty="0" smtClean="0"/>
              <a:t>Male White-headed Duck (</a:t>
            </a:r>
            <a:r>
              <a:rPr lang="en-GB" i="1" dirty="0" err="1" smtClean="0"/>
              <a:t>Oxyura</a:t>
            </a:r>
            <a:r>
              <a:rPr lang="en-GB" i="1" dirty="0" smtClean="0"/>
              <a:t> </a:t>
            </a:r>
            <a:r>
              <a:rPr lang="en-GB" i="1" dirty="0" err="1" smtClean="0"/>
              <a:t>leucocephala</a:t>
            </a:r>
            <a:r>
              <a:rPr lang="en-GB" dirty="0" smtClean="0"/>
              <a:t>).</a:t>
            </a:r>
          </a:p>
          <a:p>
            <a:r>
              <a:rPr lang="en-GB" dirty="0" smtClean="0"/>
              <a:t> </a:t>
            </a:r>
            <a:r>
              <a:rPr lang="en-GB" sz="1100" dirty="0" smtClean="0"/>
              <a:t>Photo credit Mike Prince.</a:t>
            </a:r>
            <a:endParaRPr lang="en-GB" sz="1100" dirty="0"/>
          </a:p>
        </p:txBody>
      </p:sp>
    </p:spTree>
    <p:extLst>
      <p:ext uri="{BB962C8B-B14F-4D97-AF65-F5344CB8AC3E}">
        <p14:creationId xmlns:p14="http://schemas.microsoft.com/office/powerpoint/2010/main" val="1378109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Sacred Ibis</a:t>
            </a:r>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Threskiornis aethiopicus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517708" y="1652335"/>
            <a:ext cx="8146469" cy="4269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400" dirty="0" smtClean="0">
              <a:latin typeface="Segoe UI" panose="020B0502040204020203" pitchFamily="34" charset="0"/>
              <a:ea typeface="Segoe UI" panose="020B0502040204020203" pitchFamily="34" charset="0"/>
              <a:cs typeface="Segoe UI" panose="020B0502040204020203" pitchFamily="34" charset="0"/>
            </a:endParaRPr>
          </a:p>
          <a:p>
            <a:endParaRPr lang="en-GB" sz="1400" dirty="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68743" y="1559022"/>
            <a:ext cx="4734650" cy="3550988"/>
          </a:xfrm>
          <a:prstGeom prst="roundRect">
            <a:avLst/>
          </a:prstGeom>
        </p:spPr>
      </p:pic>
      <p:sp>
        <p:nvSpPr>
          <p:cNvPr id="7" name="TextBox 6"/>
          <p:cNvSpPr txBox="1"/>
          <p:nvPr/>
        </p:nvSpPr>
        <p:spPr>
          <a:xfrm>
            <a:off x="7070993" y="2133373"/>
            <a:ext cx="1846501" cy="646331"/>
          </a:xfrm>
          <a:prstGeom prst="rect">
            <a:avLst/>
          </a:prstGeom>
          <a:noFill/>
        </p:spPr>
        <p:txBody>
          <a:bodyPr wrap="square" rtlCol="0">
            <a:spAutoFit/>
          </a:bodyPr>
          <a:lstStyle/>
          <a:p>
            <a:pPr algn="ctr"/>
            <a:r>
              <a:rPr lang="en-GB" dirty="0" smtClean="0">
                <a:latin typeface="Segoe UI" panose="020B0502040204020203" pitchFamily="34" charset="0"/>
                <a:ea typeface="Segoe UI" panose="020B0502040204020203" pitchFamily="34" charset="0"/>
                <a:cs typeface="Segoe UI" panose="020B0502040204020203" pitchFamily="34" charset="0"/>
              </a:rPr>
              <a:t>All black featherless head</a:t>
            </a:r>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15" name="TextBox 14"/>
          <p:cNvSpPr txBox="1"/>
          <p:nvPr/>
        </p:nvSpPr>
        <p:spPr>
          <a:xfrm>
            <a:off x="151210" y="2092462"/>
            <a:ext cx="1747285" cy="923330"/>
          </a:xfrm>
          <a:prstGeom prst="rect">
            <a:avLst/>
          </a:prstGeom>
          <a:noFill/>
        </p:spPr>
        <p:txBody>
          <a:bodyPr wrap="square" rtlCol="0">
            <a:spAutoFit/>
          </a:bodyPr>
          <a:lstStyle/>
          <a:p>
            <a:pPr algn="ctr"/>
            <a:r>
              <a:rPr lang="en-GB" dirty="0" smtClean="0">
                <a:latin typeface="Segoe UI" panose="020B0502040204020203" pitchFamily="34" charset="0"/>
                <a:ea typeface="Segoe UI" panose="020B0502040204020203" pitchFamily="34" charset="0"/>
                <a:cs typeface="Segoe UI" panose="020B0502040204020203" pitchFamily="34" charset="0"/>
              </a:rPr>
              <a:t>Long, down-curved black bill.</a:t>
            </a:r>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16" name="TextBox 15"/>
          <p:cNvSpPr txBox="1"/>
          <p:nvPr/>
        </p:nvSpPr>
        <p:spPr>
          <a:xfrm>
            <a:off x="6993941" y="3955773"/>
            <a:ext cx="1747285" cy="369332"/>
          </a:xfrm>
          <a:prstGeom prst="rect">
            <a:avLst/>
          </a:prstGeom>
          <a:noFill/>
        </p:spPr>
        <p:txBody>
          <a:bodyPr wrap="square" rtlCol="0">
            <a:spAutoFit/>
          </a:bodyPr>
          <a:lstStyle/>
          <a:p>
            <a:pPr algn="ctr"/>
            <a:r>
              <a:rPr lang="en-GB" dirty="0" smtClean="0">
                <a:latin typeface="Segoe UI" panose="020B0502040204020203" pitchFamily="34" charset="0"/>
                <a:ea typeface="Segoe UI" panose="020B0502040204020203" pitchFamily="34" charset="0"/>
                <a:cs typeface="Segoe UI" panose="020B0502040204020203" pitchFamily="34" charset="0"/>
              </a:rPr>
              <a:t>Long black legs</a:t>
            </a:r>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17" name="TextBox 16"/>
          <p:cNvSpPr txBox="1"/>
          <p:nvPr/>
        </p:nvSpPr>
        <p:spPr>
          <a:xfrm>
            <a:off x="53858" y="3786898"/>
            <a:ext cx="1747285" cy="923330"/>
          </a:xfrm>
          <a:prstGeom prst="rect">
            <a:avLst/>
          </a:prstGeom>
          <a:noFill/>
        </p:spPr>
        <p:txBody>
          <a:bodyPr wrap="square" rtlCol="0">
            <a:spAutoFit/>
          </a:bodyPr>
          <a:lstStyle/>
          <a:p>
            <a:pPr algn="ctr"/>
            <a:r>
              <a:rPr lang="en-GB" dirty="0" smtClean="0">
                <a:latin typeface="Segoe UI" panose="020B0502040204020203" pitchFamily="34" charset="0"/>
                <a:ea typeface="Segoe UI" panose="020B0502040204020203" pitchFamily="34" charset="0"/>
                <a:cs typeface="Segoe UI" panose="020B0502040204020203" pitchFamily="34" charset="0"/>
              </a:rPr>
              <a:t>All-white body with black tips to wings</a:t>
            </a:r>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p:cNvSpPr txBox="1"/>
          <p:nvPr/>
        </p:nvSpPr>
        <p:spPr>
          <a:xfrm>
            <a:off x="5834476" y="1701967"/>
            <a:ext cx="1937833" cy="184666"/>
          </a:xfrm>
          <a:prstGeom prst="rect">
            <a:avLst/>
          </a:prstGeom>
          <a:noFill/>
        </p:spPr>
        <p:txBody>
          <a:bodyPr wrap="square" rtlCol="0">
            <a:spAutoFit/>
          </a:bodyPr>
          <a:lstStyle/>
          <a:p>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Photo by Sugoto Roy</a:t>
            </a:r>
            <a:endPar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18" name="Picture 17"/>
          <p:cNvPicPr/>
          <p:nvPr/>
        </p:nvPicPr>
        <p:blipFill>
          <a:blip r:embed="rId10">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1354883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Sacred Ibis</a:t>
            </a:r>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Threskiornis aethiopicus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517708" y="1652335"/>
            <a:ext cx="8146469" cy="4269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400" dirty="0" smtClean="0">
              <a:latin typeface="Segoe UI" panose="020B0502040204020203" pitchFamily="34" charset="0"/>
              <a:ea typeface="Segoe UI" panose="020B0502040204020203" pitchFamily="34" charset="0"/>
              <a:cs typeface="Segoe UI" panose="020B0502040204020203" pitchFamily="34" charset="0"/>
            </a:endParaRPr>
          </a:p>
          <a:p>
            <a:endParaRPr lang="en-GB" sz="1400" dirty="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Content Placeholder 2"/>
          <p:cNvSpPr txBox="1">
            <a:spLocks/>
          </p:cNvSpPr>
          <p:nvPr/>
        </p:nvSpPr>
        <p:spPr>
          <a:xfrm>
            <a:off x="605039" y="1855536"/>
            <a:ext cx="6753052" cy="2397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smtClean="0">
                <a:latin typeface="Segoe UI" panose="020B0502040204020203" pitchFamily="34" charset="0"/>
                <a:ea typeface="Segoe UI" panose="020B0502040204020203" pitchFamily="34" charset="0"/>
                <a:cs typeface="Segoe UI" panose="020B0502040204020203" pitchFamily="34" charset="0"/>
              </a:rPr>
              <a:t>Mainly inhabits wet grassland and other shallow wetlands, but is highly adaptable and will use human sites to scavenge.</a:t>
            </a:r>
          </a:p>
          <a:p>
            <a:r>
              <a:rPr lang="en-GB" sz="2400" dirty="0" smtClean="0">
                <a:latin typeface="Segoe UI" panose="020B0502040204020203" pitchFamily="34" charset="0"/>
                <a:ea typeface="Segoe UI" panose="020B0502040204020203" pitchFamily="34" charset="0"/>
                <a:cs typeface="Segoe UI" panose="020B0502040204020203" pitchFamily="34" charset="0"/>
              </a:rPr>
              <a:t>Records in the UK likely escapees, either from UK or continental Europe.</a:t>
            </a:r>
          </a:p>
          <a:p>
            <a:r>
              <a:rPr lang="en-GB" sz="2400" dirty="0" smtClean="0">
                <a:latin typeface="Segoe UI" panose="020B0502040204020203" pitchFamily="34" charset="0"/>
                <a:ea typeface="Segoe UI" panose="020B0502040204020203" pitchFamily="34" charset="0"/>
                <a:cs typeface="Segoe UI" panose="020B0502040204020203" pitchFamily="34" charset="0"/>
              </a:rPr>
              <a:t>Breeds in colonies, sometimes with herons and egrets.</a:t>
            </a:r>
          </a:p>
          <a:p>
            <a:r>
              <a:rPr lang="en-GB" sz="2400" dirty="0" smtClean="0">
                <a:latin typeface="Segoe UI" panose="020B0502040204020203" pitchFamily="34" charset="0"/>
                <a:ea typeface="Segoe UI" panose="020B0502040204020203" pitchFamily="34" charset="0"/>
                <a:cs typeface="Segoe UI" panose="020B0502040204020203" pitchFamily="34" charset="0"/>
              </a:rPr>
              <a:t>Few records in the UK and not yet established.</a:t>
            </a:r>
          </a:p>
        </p:txBody>
      </p:sp>
      <p:pic>
        <p:nvPicPr>
          <p:cNvPr id="13" name="Picture 12"/>
          <p:cNvPicPr/>
          <p:nvPr/>
        </p:nvPicPr>
        <p:blipFill>
          <a:blip r:embed="rId9">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2993415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Sacred Ibis</a:t>
            </a:r>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Threskiornis aethiopicus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517708" y="1652335"/>
            <a:ext cx="8146469" cy="4269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400" dirty="0" smtClean="0">
              <a:latin typeface="Segoe UI" panose="020B0502040204020203" pitchFamily="34" charset="0"/>
              <a:ea typeface="Segoe UI" panose="020B0502040204020203" pitchFamily="34" charset="0"/>
              <a:cs typeface="Segoe UI" panose="020B0502040204020203" pitchFamily="34" charset="0"/>
            </a:endParaRPr>
          </a:p>
          <a:p>
            <a:endParaRPr lang="en-GB" sz="1400" dirty="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Content Placeholder 2"/>
          <p:cNvSpPr txBox="1">
            <a:spLocks/>
          </p:cNvSpPr>
          <p:nvPr/>
        </p:nvSpPr>
        <p:spPr>
          <a:xfrm>
            <a:off x="628650" y="1579457"/>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GB" sz="2400" dirty="0" smtClean="0">
                <a:latin typeface="Segoe UI" panose="020B0502040204020203" pitchFamily="34" charset="0"/>
                <a:ea typeface="Segoe UI" panose="020B0502040204020203" pitchFamily="34" charset="0"/>
                <a:cs typeface="Segoe UI" panose="020B0502040204020203" pitchFamily="34" charset="0"/>
              </a:rPr>
              <a:t>Impacts:</a:t>
            </a:r>
          </a:p>
          <a:p>
            <a:pPr marL="0" indent="0">
              <a:buNone/>
            </a:pPr>
            <a:endParaRPr lang="en-GB" sz="2400" dirty="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Considered a general nuisance where invasive.</a:t>
            </a:r>
          </a:p>
          <a:p>
            <a:endParaRPr lang="en-GB" sz="2400" dirty="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Predator of native species, and has had significant impact on tern colonies in France.</a:t>
            </a:r>
          </a:p>
          <a:p>
            <a:endParaRPr lang="en-GB" sz="1800" dirty="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pPr marL="0" indent="0">
              <a:buNone/>
            </a:pPr>
            <a:endParaRPr lang="en-GB" sz="2000" dirty="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13" name="Picture 12"/>
          <p:cNvPicPr/>
          <p:nvPr/>
        </p:nvPicPr>
        <p:blipFill>
          <a:blip r:embed="rId9">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597337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180352" y="1734141"/>
            <a:ext cx="6933130" cy="3506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2" name="Title 1"/>
          <p:cNvSpPr>
            <a:spLocks noGrp="1"/>
          </p:cNvSpPr>
          <p:nvPr>
            <p:ph type="title"/>
          </p:nvPr>
        </p:nvSpPr>
        <p:spPr/>
        <p:txBody>
          <a:bodyPr>
            <a:normAutofit/>
          </a:bodyPr>
          <a:lstStyle/>
          <a:p>
            <a: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Reporting</a:t>
            </a:r>
            <a:endPar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2054" name="Picture 6" descr="RAPID (Full Colou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5" descr="Curve Gree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9" name="Picture 3" descr="APHA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1" name="Picture 2" descr="BZS-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6796" y="6149180"/>
            <a:ext cx="755907" cy="546535"/>
          </a:xfrm>
          <a:prstGeom prst="rect">
            <a:avLst/>
          </a:prstGeom>
        </p:spPr>
      </p:pic>
      <p:pic>
        <p:nvPicPr>
          <p:cNvPr id="33" name="Content Placeholder 3"/>
          <p:cNvPicPr>
            <a:picLocks noGrp="1" noChangeAspect="1"/>
          </p:cNvPicPr>
          <p:nvPr>
            <p:ph idx="1"/>
          </p:nvPr>
        </p:nvPicPr>
        <p:blipFill>
          <a:blip r:embed="rId8" cstate="screen">
            <a:extLst>
              <a:ext uri="{28A0092B-C50C-407E-A947-70E740481C1C}">
                <a14:useLocalDpi xmlns:a14="http://schemas.microsoft.com/office/drawing/2010/main"/>
              </a:ext>
            </a:extLst>
          </a:blip>
          <a:stretch>
            <a:fillRect/>
          </a:stretch>
        </p:blipFill>
        <p:spPr>
          <a:xfrm>
            <a:off x="4590943" y="6149180"/>
            <a:ext cx="808037" cy="556217"/>
          </a:xfrm>
        </p:spPr>
      </p:pic>
      <p:sp>
        <p:nvSpPr>
          <p:cNvPr id="13" name="Content Placeholder 2"/>
          <p:cNvSpPr txBox="1">
            <a:spLocks/>
          </p:cNvSpPr>
          <p:nvPr/>
        </p:nvSpPr>
        <p:spPr>
          <a:xfrm>
            <a:off x="439220" y="1533339"/>
            <a:ext cx="74088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400" dirty="0" smtClean="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Any sightings of North </a:t>
            </a:r>
            <a:r>
              <a:rPr lang="en-GB" sz="2400" dirty="0">
                <a:latin typeface="Segoe UI" panose="020B0502040204020203" pitchFamily="34" charset="0"/>
                <a:ea typeface="Segoe UI" panose="020B0502040204020203" pitchFamily="34" charset="0"/>
                <a:cs typeface="Segoe UI" panose="020B0502040204020203" pitchFamily="34" charset="0"/>
              </a:rPr>
              <a:t>American B</a:t>
            </a:r>
            <a:r>
              <a:rPr lang="en-GB" sz="2400" dirty="0" smtClean="0">
                <a:latin typeface="Segoe UI" panose="020B0502040204020203" pitchFamily="34" charset="0"/>
                <a:ea typeface="Segoe UI" panose="020B0502040204020203" pitchFamily="34" charset="0"/>
                <a:cs typeface="Segoe UI" panose="020B0502040204020203" pitchFamily="34" charset="0"/>
              </a:rPr>
              <a:t>ullfrog, African Clawed </a:t>
            </a:r>
            <a:r>
              <a:rPr lang="en-GB" sz="2400" dirty="0">
                <a:latin typeface="Segoe UI" panose="020B0502040204020203" pitchFamily="34" charset="0"/>
                <a:ea typeface="Segoe UI" panose="020B0502040204020203" pitchFamily="34" charset="0"/>
                <a:cs typeface="Segoe UI" panose="020B0502040204020203" pitchFamily="34" charset="0"/>
              </a:rPr>
              <a:t>T</a:t>
            </a:r>
            <a:r>
              <a:rPr lang="en-GB" sz="2400" dirty="0" smtClean="0">
                <a:latin typeface="Segoe UI" panose="020B0502040204020203" pitchFamily="34" charset="0"/>
                <a:ea typeface="Segoe UI" panose="020B0502040204020203" pitchFamily="34" charset="0"/>
                <a:cs typeface="Segoe UI" panose="020B0502040204020203" pitchFamily="34" charset="0"/>
              </a:rPr>
              <a:t>oad, Ruddy Duck, or Sacred </a:t>
            </a:r>
            <a:r>
              <a:rPr lang="en-GB" sz="2400" dirty="0">
                <a:latin typeface="Segoe UI" panose="020B0502040204020203" pitchFamily="34" charset="0"/>
                <a:ea typeface="Segoe UI" panose="020B0502040204020203" pitchFamily="34" charset="0"/>
                <a:cs typeface="Segoe UI" panose="020B0502040204020203" pitchFamily="34" charset="0"/>
              </a:rPr>
              <a:t>I</a:t>
            </a:r>
            <a:r>
              <a:rPr lang="en-GB" sz="2400" dirty="0" smtClean="0">
                <a:latin typeface="Segoe UI" panose="020B0502040204020203" pitchFamily="34" charset="0"/>
                <a:ea typeface="Segoe UI" panose="020B0502040204020203" pitchFamily="34" charset="0"/>
                <a:cs typeface="Segoe UI" panose="020B0502040204020203" pitchFamily="34" charset="0"/>
              </a:rPr>
              <a:t>bis in the UK </a:t>
            </a:r>
            <a:r>
              <a:rPr lang="en-GB" sz="2400"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should be reported</a:t>
            </a:r>
            <a:r>
              <a:rPr lang="en-GB" sz="2400" dirty="0">
                <a:latin typeface="Segoe UI" panose="020B0502040204020203" pitchFamily="34" charset="0"/>
                <a:ea typeface="Segoe UI" panose="020B0502040204020203" pitchFamily="34" charset="0"/>
                <a:cs typeface="Segoe UI" panose="020B0502040204020203" pitchFamily="34" charset="0"/>
              </a:rPr>
              <a:t> </a:t>
            </a:r>
            <a:r>
              <a:rPr lang="en-GB" sz="2400" dirty="0" smtClean="0">
                <a:latin typeface="Segoe UI" panose="020B0502040204020203" pitchFamily="34" charset="0"/>
                <a:ea typeface="Segoe UI" panose="020B0502040204020203" pitchFamily="34" charset="0"/>
                <a:cs typeface="Segoe UI" panose="020B0502040204020203" pitchFamily="34" charset="0"/>
              </a:rPr>
              <a:t>– with a photograph and accurate location</a:t>
            </a:r>
            <a:r>
              <a:rPr lang="en-GB" sz="2400" dirty="0">
                <a:latin typeface="Segoe UI" panose="020B0502040204020203" pitchFamily="34" charset="0"/>
                <a:ea typeface="Segoe UI" panose="020B0502040204020203" pitchFamily="34" charset="0"/>
                <a:cs typeface="Segoe UI" panose="020B0502040204020203" pitchFamily="34" charset="0"/>
              </a:rPr>
              <a:t> </a:t>
            </a:r>
            <a:r>
              <a:rPr lang="en-GB" sz="2400" dirty="0" smtClean="0">
                <a:latin typeface="Segoe UI" panose="020B0502040204020203" pitchFamily="34" charset="0"/>
                <a:ea typeface="Segoe UI" panose="020B0502040204020203" pitchFamily="34" charset="0"/>
                <a:cs typeface="Segoe UI" panose="020B0502040204020203" pitchFamily="34" charset="0"/>
              </a:rPr>
              <a:t>if possible.</a:t>
            </a:r>
          </a:p>
          <a:p>
            <a:endParaRPr lang="en-GB" sz="2400" dirty="0" smtClean="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Report </a:t>
            </a:r>
            <a:r>
              <a:rPr lang="en-GB" sz="2400" dirty="0">
                <a:latin typeface="Segoe UI" panose="020B0502040204020203" pitchFamily="34" charset="0"/>
                <a:ea typeface="Segoe UI" panose="020B0502040204020203" pitchFamily="34" charset="0"/>
                <a:cs typeface="Segoe UI" panose="020B0502040204020203" pitchFamily="34" charset="0"/>
              </a:rPr>
              <a:t>sightings by using </a:t>
            </a:r>
            <a:r>
              <a:rPr lang="en-GB" sz="2400" dirty="0" err="1">
                <a:solidFill>
                  <a:srgbClr val="FF0000"/>
                </a:solidFill>
                <a:latin typeface="Segoe UI" panose="020B0502040204020203" pitchFamily="34" charset="0"/>
                <a:ea typeface="Segoe UI" panose="020B0502040204020203" pitchFamily="34" charset="0"/>
                <a:cs typeface="Segoe UI" panose="020B0502040204020203" pitchFamily="34" charset="0"/>
              </a:rPr>
              <a:t>iRecord</a:t>
            </a:r>
            <a:r>
              <a:rPr lang="en-GB" sz="2400" dirty="0">
                <a:latin typeface="Segoe UI" panose="020B0502040204020203" pitchFamily="34" charset="0"/>
                <a:ea typeface="Segoe UI" panose="020B0502040204020203" pitchFamily="34" charset="0"/>
                <a:cs typeface="Segoe UI" panose="020B0502040204020203" pitchFamily="34" charset="0"/>
              </a:rPr>
              <a:t> </a:t>
            </a:r>
            <a:r>
              <a:rPr lang="en-GB" sz="2400" dirty="0" smtClean="0">
                <a:latin typeface="Segoe UI" panose="020B0502040204020203" pitchFamily="34" charset="0"/>
                <a:ea typeface="Segoe UI" panose="020B0502040204020203" pitchFamily="34" charset="0"/>
                <a:cs typeface="Segoe UI" panose="020B0502040204020203" pitchFamily="34" charset="0"/>
              </a:rPr>
              <a:t>(</a:t>
            </a:r>
            <a:r>
              <a:rPr lang="en-GB" sz="2400" u="sng" dirty="0" smtClean="0">
                <a:latin typeface="Segoe UI" panose="020B0502040204020203" pitchFamily="34" charset="0"/>
                <a:ea typeface="Segoe UI" panose="020B0502040204020203" pitchFamily="34" charset="0"/>
                <a:cs typeface="Segoe UI" panose="020B0502040204020203" pitchFamily="34" charset="0"/>
                <a:hlinkClick r:id="rId9"/>
              </a:rPr>
              <a:t>https</a:t>
            </a:r>
            <a:r>
              <a:rPr lang="en-GB" sz="2400" u="sng" dirty="0">
                <a:latin typeface="Segoe UI" panose="020B0502040204020203" pitchFamily="34" charset="0"/>
                <a:ea typeface="Segoe UI" panose="020B0502040204020203" pitchFamily="34" charset="0"/>
                <a:cs typeface="Segoe UI" panose="020B0502040204020203" pitchFamily="34" charset="0"/>
                <a:hlinkClick r:id="rId9"/>
              </a:rPr>
              <a:t>://www.brc.ac.uk/irecord/ </a:t>
            </a:r>
            <a:r>
              <a:rPr lang="en-GB" sz="2400" dirty="0">
                <a:latin typeface="Segoe UI" panose="020B0502040204020203" pitchFamily="34" charset="0"/>
                <a:ea typeface="Segoe UI" panose="020B0502040204020203" pitchFamily="34" charset="0"/>
                <a:cs typeface="Segoe UI" panose="020B0502040204020203" pitchFamily="34" charset="0"/>
              </a:rPr>
              <a:t>or the </a:t>
            </a:r>
            <a:r>
              <a:rPr lang="en-GB" sz="2400" dirty="0" err="1">
                <a:solidFill>
                  <a:srgbClr val="006699"/>
                </a:solidFill>
                <a:latin typeface="Segoe UI" panose="020B0502040204020203" pitchFamily="34" charset="0"/>
                <a:ea typeface="Segoe UI" panose="020B0502040204020203" pitchFamily="34" charset="0"/>
                <a:cs typeface="Segoe UI" panose="020B0502040204020203" pitchFamily="34" charset="0"/>
              </a:rPr>
              <a:t>iRecord</a:t>
            </a:r>
            <a:r>
              <a:rPr lang="en-GB" sz="2400" dirty="0">
                <a:solidFill>
                  <a:srgbClr val="006699"/>
                </a:solidFill>
                <a:latin typeface="Segoe UI" panose="020B0502040204020203" pitchFamily="34" charset="0"/>
                <a:ea typeface="Segoe UI" panose="020B0502040204020203" pitchFamily="34" charset="0"/>
                <a:cs typeface="Segoe UI" panose="020B0502040204020203" pitchFamily="34" charset="0"/>
              </a:rPr>
              <a:t> </a:t>
            </a:r>
            <a:r>
              <a:rPr lang="en-GB" sz="2400" dirty="0" smtClean="0">
                <a:solidFill>
                  <a:srgbClr val="006699"/>
                </a:solidFill>
                <a:latin typeface="Segoe UI" panose="020B0502040204020203" pitchFamily="34" charset="0"/>
                <a:ea typeface="Segoe UI" panose="020B0502040204020203" pitchFamily="34" charset="0"/>
                <a:cs typeface="Segoe UI" panose="020B0502040204020203" pitchFamily="34" charset="0"/>
              </a:rPr>
              <a:t>app) </a:t>
            </a:r>
            <a:r>
              <a:rPr lang="en-GB" sz="2400" dirty="0" smtClean="0">
                <a:latin typeface="Segoe UI" panose="020B0502040204020203" pitchFamily="34" charset="0"/>
                <a:ea typeface="Segoe UI" panose="020B0502040204020203" pitchFamily="34" charset="0"/>
                <a:cs typeface="Segoe UI" panose="020B0502040204020203" pitchFamily="34" charset="0"/>
              </a:rPr>
              <a:t>or </a:t>
            </a:r>
            <a:r>
              <a:rPr lang="en-GB" sz="2400" dirty="0">
                <a:latin typeface="Segoe UI" panose="020B0502040204020203" pitchFamily="34" charset="0"/>
                <a:ea typeface="Segoe UI" panose="020B0502040204020203" pitchFamily="34" charset="0"/>
                <a:cs typeface="Segoe UI" panose="020B0502040204020203" pitchFamily="34" charset="0"/>
              </a:rPr>
              <a:t>by emailing </a:t>
            </a:r>
            <a:r>
              <a:rPr lang="en-GB" sz="2400" u="sng" dirty="0">
                <a:latin typeface="Segoe UI" panose="020B0502040204020203" pitchFamily="34" charset="0"/>
                <a:ea typeface="Segoe UI" panose="020B0502040204020203" pitchFamily="34" charset="0"/>
                <a:cs typeface="Segoe UI" panose="020B0502040204020203" pitchFamily="34" charset="0"/>
                <a:hlinkClick r:id="rId10"/>
              </a:rPr>
              <a:t>alertnonnative@ceh.ac.uk</a:t>
            </a:r>
            <a:endParaRPr lang="en-GB" sz="2400" u="sng" dirty="0">
              <a:latin typeface="Segoe UI" panose="020B0502040204020203" pitchFamily="34" charset="0"/>
              <a:ea typeface="Segoe UI" panose="020B0502040204020203" pitchFamily="34" charset="0"/>
              <a:cs typeface="Segoe UI" panose="020B0502040204020203" pitchFamily="34" charset="0"/>
            </a:endParaRPr>
          </a:p>
          <a:p>
            <a:pPr marL="0" indent="0">
              <a:buNone/>
            </a:pPr>
            <a:endParaRPr lang="en-GB" sz="1400" dirty="0">
              <a:hlinkClick r:id="rId10"/>
            </a:endParaRPr>
          </a:p>
        </p:txBody>
      </p:sp>
      <p:pic>
        <p:nvPicPr>
          <p:cNvPr id="14" name="Picture 13"/>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773762" y="6147947"/>
            <a:ext cx="556217" cy="559492"/>
          </a:xfrm>
          <a:prstGeom prst="rect">
            <a:avLst/>
          </a:prstGeom>
          <a:noFill/>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48081" y="2353874"/>
            <a:ext cx="845945" cy="2229247"/>
          </a:xfrm>
          <a:prstGeom prst="rect">
            <a:avLst/>
          </a:prstGeom>
        </p:spPr>
      </p:pic>
    </p:spTree>
    <p:extLst>
      <p:ext uri="{BB962C8B-B14F-4D97-AF65-F5344CB8AC3E}">
        <p14:creationId xmlns:p14="http://schemas.microsoft.com/office/powerpoint/2010/main" val="507393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835" y="2152512"/>
            <a:ext cx="7772400" cy="4058507"/>
          </a:xfrm>
        </p:spPr>
        <p:txBody>
          <a:bodyPr>
            <a:normAutofit fontScale="90000"/>
          </a:bodyPr>
          <a:lstStyle/>
          <a:p>
            <a:pPr algn="l"/>
            <a:r>
              <a:rPr lang="en-GB" sz="3100" dirty="0">
                <a:latin typeface="Segoe UI" panose="020B0502040204020203" pitchFamily="34" charset="0"/>
                <a:ea typeface="Segoe UI" panose="020B0502040204020203" pitchFamily="34" charset="0"/>
                <a:cs typeface="Segoe UI" panose="020B0502040204020203" pitchFamily="34" charset="0"/>
              </a:rPr>
              <a:t>Find out more about invasive plants and </a:t>
            </a:r>
            <a:r>
              <a:rPr lang="en-GB" sz="3100" dirty="0" smtClean="0">
                <a:latin typeface="Segoe UI" panose="020B0502040204020203" pitchFamily="34" charset="0"/>
                <a:ea typeface="Segoe UI" panose="020B0502040204020203" pitchFamily="34" charset="0"/>
                <a:cs typeface="Segoe UI" panose="020B0502040204020203" pitchFamily="34" charset="0"/>
              </a:rPr>
              <a:t>animals at </a:t>
            </a:r>
            <a:r>
              <a:rPr lang="en-GB" sz="3100" dirty="0" smtClean="0">
                <a:latin typeface="Segoe UI" panose="020B0502040204020203" pitchFamily="34" charset="0"/>
                <a:ea typeface="Segoe UI" panose="020B0502040204020203" pitchFamily="34" charset="0"/>
                <a:cs typeface="Segoe UI" panose="020B0502040204020203" pitchFamily="34" charset="0"/>
                <a:hlinkClick r:id="rId2"/>
              </a:rPr>
              <a:t>www.nonnativespecies.org</a:t>
            </a:r>
            <a:r>
              <a:rPr lang="en-GB" sz="3100" dirty="0" smtClean="0">
                <a:latin typeface="Segoe UI" panose="020B0502040204020203" pitchFamily="34" charset="0"/>
                <a:ea typeface="Segoe UI" panose="020B0502040204020203" pitchFamily="34" charset="0"/>
                <a:cs typeface="Segoe UI" panose="020B0502040204020203" pitchFamily="34" charset="0"/>
              </a:rPr>
              <a:t/>
            </a:r>
            <a:br>
              <a:rPr lang="en-GB" sz="3100" dirty="0" smtClean="0">
                <a:latin typeface="Segoe UI" panose="020B0502040204020203" pitchFamily="34" charset="0"/>
                <a:ea typeface="Segoe UI" panose="020B0502040204020203" pitchFamily="34" charset="0"/>
                <a:cs typeface="Segoe UI" panose="020B0502040204020203" pitchFamily="34" charset="0"/>
              </a:rPr>
            </a:br>
            <a:r>
              <a:rPr lang="en-GB" sz="3100" dirty="0" smtClean="0">
                <a:latin typeface="Segoe UI" panose="020B0502040204020203" pitchFamily="34" charset="0"/>
                <a:ea typeface="Segoe UI" panose="020B0502040204020203" pitchFamily="34" charset="0"/>
                <a:cs typeface="Segoe UI" panose="020B0502040204020203" pitchFamily="34" charset="0"/>
              </a:rPr>
              <a:t/>
            </a:r>
            <a:br>
              <a:rPr lang="en-GB" sz="3100" dirty="0" smtClean="0">
                <a:latin typeface="Segoe UI" panose="020B0502040204020203" pitchFamily="34" charset="0"/>
                <a:ea typeface="Segoe UI" panose="020B0502040204020203" pitchFamily="34" charset="0"/>
                <a:cs typeface="Segoe UI" panose="020B0502040204020203" pitchFamily="34" charset="0"/>
              </a:rPr>
            </a:br>
            <a:r>
              <a:rPr lang="en-GB" sz="3100" dirty="0" smtClean="0">
                <a:latin typeface="Segoe UI" panose="020B0502040204020203" pitchFamily="34" charset="0"/>
                <a:ea typeface="Segoe UI" panose="020B0502040204020203" pitchFamily="34" charset="0"/>
                <a:cs typeface="Segoe UI" panose="020B0502040204020203" pitchFamily="34" charset="0"/>
              </a:rPr>
              <a:t>More information about the RAPID LIFE Project (including free downloads of these materials) can be found at </a:t>
            </a:r>
            <a:r>
              <a:rPr lang="en-GB" sz="3100" dirty="0" smtClean="0">
                <a:latin typeface="Segoe UI" panose="020B0502040204020203" pitchFamily="34" charset="0"/>
                <a:ea typeface="Segoe UI" panose="020B0502040204020203" pitchFamily="34" charset="0"/>
                <a:cs typeface="Segoe UI" panose="020B0502040204020203" pitchFamily="34" charset="0"/>
                <a:hlinkClick r:id="rId3"/>
              </a:rPr>
              <a:t>www.nonnativespecies.org/rapid</a:t>
            </a:r>
            <a:r>
              <a:rPr lang="en-GB" sz="3100" dirty="0" smtClean="0">
                <a:latin typeface="Segoe UI" panose="020B0502040204020203" pitchFamily="34" charset="0"/>
                <a:ea typeface="Segoe UI" panose="020B0502040204020203" pitchFamily="34" charset="0"/>
                <a:cs typeface="Segoe UI" panose="020B0502040204020203" pitchFamily="34" charset="0"/>
              </a:rPr>
              <a:t/>
            </a:r>
            <a:br>
              <a:rPr lang="en-GB" sz="3100" dirty="0" smtClean="0">
                <a:latin typeface="Segoe UI" panose="020B0502040204020203" pitchFamily="34" charset="0"/>
                <a:ea typeface="Segoe UI" panose="020B0502040204020203" pitchFamily="34" charset="0"/>
                <a:cs typeface="Segoe UI" panose="020B0502040204020203" pitchFamily="34" charset="0"/>
              </a:rPr>
            </a:br>
            <a:r>
              <a:rPr lang="en-GB" dirty="0">
                <a:latin typeface="Arial" panose="020B0604020202020204" pitchFamily="34" charset="0"/>
                <a:ea typeface="Calibri" panose="020F0502020204030204" pitchFamily="34" charset="0"/>
                <a:cs typeface="Times New Roman" panose="02020603050405020304" pitchFamily="18" charset="0"/>
              </a:rPr>
              <a:t/>
            </a:r>
            <a:br>
              <a:rPr lang="en-GB" dirty="0">
                <a:latin typeface="Arial" panose="020B0604020202020204" pitchFamily="34" charset="0"/>
                <a:ea typeface="Calibri" panose="020F0502020204030204" pitchFamily="34" charset="0"/>
                <a:cs typeface="Times New Roman" panose="02020603050405020304" pitchFamily="18" charset="0"/>
              </a:rPr>
            </a:br>
            <a:endParaRPr lang="en-GB" dirty="0"/>
          </a:p>
        </p:txBody>
      </p:sp>
      <p:sp>
        <p:nvSpPr>
          <p:cNvPr id="4" name="Title 1">
            <a:extLst>
              <a:ext uri="{FF2B5EF4-FFF2-40B4-BE49-F238E27FC236}">
                <a16:creationId xmlns:a16="http://schemas.microsoft.com/office/drawing/2014/main" xmlns="" id="{4293E737-7B56-4C86-BAFB-8702F78B540E}"/>
              </a:ext>
            </a:extLst>
          </p:cNvPr>
          <p:cNvSpPr txBox="1">
            <a:spLocks/>
          </p:cNvSpPr>
          <p:nvPr/>
        </p:nvSpPr>
        <p:spPr>
          <a:xfrm>
            <a:off x="0" y="277831"/>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dirty="0" smtClean="0">
                <a:solidFill>
                  <a:srgbClr val="006699"/>
                </a:solidFill>
                <a:latin typeface="Segoe UI" panose="020B0502040204020203" pitchFamily="34" charset="0"/>
                <a:ea typeface="Segoe UI" panose="020B0502040204020203" pitchFamily="34" charset="0"/>
                <a:cs typeface="Segoe UI" panose="020B0502040204020203" pitchFamily="34" charset="0"/>
              </a:rPr>
              <a:t>Want to know more?</a:t>
            </a:r>
            <a:endParaRPr lang="en-GB" sz="4400" b="1" dirty="0">
              <a:solidFill>
                <a:srgbClr val="006699"/>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87145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Invasive Non-Native Vertebrates</a:t>
            </a:r>
            <a:endParaRPr lang="en-GB" sz="32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628650" y="1720828"/>
            <a:ext cx="6772611" cy="3415816"/>
          </a:xfrm>
        </p:spPr>
        <p:txBody>
          <a:bodyPr>
            <a:normAutofit/>
          </a:bodyPr>
          <a:lstStyle/>
          <a:p>
            <a:pPr marL="0" indent="0">
              <a:buNone/>
            </a:pPr>
            <a:r>
              <a:rPr lang="en-GB" sz="2400" dirty="0" smtClean="0">
                <a:latin typeface="Segoe UI" panose="020B0502040204020203" pitchFamily="34" charset="0"/>
                <a:ea typeface="Segoe UI" panose="020B0502040204020203" pitchFamily="34" charset="0"/>
                <a:cs typeface="Segoe UI" panose="020B0502040204020203" pitchFamily="34" charset="0"/>
              </a:rPr>
              <a:t>This presentation covers the following invasive non-native species (INNS):</a:t>
            </a:r>
          </a:p>
          <a:p>
            <a:endParaRPr lang="en-GB" sz="2400" dirty="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North American Bullfrog</a:t>
            </a:r>
          </a:p>
          <a:p>
            <a:r>
              <a:rPr lang="en-GB" sz="2400" dirty="0" smtClean="0">
                <a:latin typeface="Segoe UI" panose="020B0502040204020203" pitchFamily="34" charset="0"/>
                <a:ea typeface="Segoe UI" panose="020B0502040204020203" pitchFamily="34" charset="0"/>
                <a:cs typeface="Segoe UI" panose="020B0502040204020203" pitchFamily="34" charset="0"/>
              </a:rPr>
              <a:t>African Clawed Toad</a:t>
            </a:r>
          </a:p>
          <a:p>
            <a:r>
              <a:rPr lang="en-GB" sz="2400" dirty="0" smtClean="0">
                <a:latin typeface="Segoe UI" panose="020B0502040204020203" pitchFamily="34" charset="0"/>
                <a:ea typeface="Segoe UI" panose="020B0502040204020203" pitchFamily="34" charset="0"/>
                <a:cs typeface="Segoe UI" panose="020B0502040204020203" pitchFamily="34" charset="0"/>
              </a:rPr>
              <a:t>Ruddy Duck</a:t>
            </a:r>
          </a:p>
          <a:p>
            <a:r>
              <a:rPr lang="en-GB" sz="2400" dirty="0" smtClean="0">
                <a:latin typeface="Segoe UI" panose="020B0502040204020203" pitchFamily="34" charset="0"/>
                <a:ea typeface="Segoe UI" panose="020B0502040204020203" pitchFamily="34" charset="0"/>
                <a:cs typeface="Segoe UI" panose="020B0502040204020203" pitchFamily="34" charset="0"/>
              </a:rPr>
              <a:t>Sacred Ibis</a:t>
            </a:r>
            <a:endParaRPr lang="en-GB" sz="2400" dirty="0">
              <a:latin typeface="Segoe UI" panose="020B0502040204020203" pitchFamily="34" charset="0"/>
              <a:ea typeface="Segoe UI" panose="020B0502040204020203" pitchFamily="34" charset="0"/>
              <a:cs typeface="Segoe UI" panose="020B0502040204020203" pitchFamily="34" charset="0"/>
            </a:endParaRPr>
          </a:p>
        </p:txBody>
      </p:sp>
      <p:pic>
        <p:nvPicPr>
          <p:cNvPr id="2051" name="Picture 3" descr="NNSS_Image_2464"/>
          <p:cNvPicPr>
            <a:picLocks noChangeAspect="1" noChangeArrowheads="1"/>
          </p:cNvPicPr>
          <p:nvPr/>
        </p:nvPicPr>
        <p:blipFill>
          <a:blip r:embed="rId2" cstate="print">
            <a:extLst>
              <a:ext uri="{28A0092B-C50C-407E-A947-70E740481C1C}">
                <a14:useLocalDpi xmlns:a14="http://schemas.microsoft.com/office/drawing/2010/main" val="0"/>
              </a:ext>
            </a:extLst>
          </a:blip>
          <a:srcRect l="3401" r="29910"/>
          <a:stretch>
            <a:fillRect/>
          </a:stretch>
        </p:blipFill>
        <p:spPr bwMode="auto">
          <a:xfrm>
            <a:off x="7572893" y="1990478"/>
            <a:ext cx="1131887" cy="1127125"/>
          </a:xfrm>
          <a:prstGeom prst="roundRect">
            <a:avLst>
              <a:gd name="adj" fmla="val 6949"/>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38100" algn="ctr">
                <a:solidFill>
                  <a:srgbClr val="00698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2" name="Picture 4" descr="NNSS_Image_3436"/>
          <p:cNvPicPr>
            <a:picLocks noChangeAspect="1" noChangeArrowheads="1"/>
          </p:cNvPicPr>
          <p:nvPr/>
        </p:nvPicPr>
        <p:blipFill>
          <a:blip r:embed="rId3" cstate="print">
            <a:extLst>
              <a:ext uri="{28A0092B-C50C-407E-A947-70E740481C1C}">
                <a14:useLocalDpi xmlns:a14="http://schemas.microsoft.com/office/drawing/2010/main" val="0"/>
              </a:ext>
            </a:extLst>
          </a:blip>
          <a:srcRect l="13878" r="13878"/>
          <a:stretch>
            <a:fillRect/>
          </a:stretch>
        </p:blipFill>
        <p:spPr bwMode="auto">
          <a:xfrm>
            <a:off x="7574480" y="3563561"/>
            <a:ext cx="1130300" cy="1127125"/>
          </a:xfrm>
          <a:prstGeom prst="roundRect">
            <a:avLst>
              <a:gd name="adj" fmla="val 6949"/>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38100" algn="ctr">
                <a:solidFill>
                  <a:srgbClr val="00698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3" name="Picture 5" descr="NNSS_Image_456"/>
          <p:cNvPicPr>
            <a:picLocks noChangeAspect="1" noChangeArrowheads="1"/>
          </p:cNvPicPr>
          <p:nvPr/>
        </p:nvPicPr>
        <p:blipFill>
          <a:blip r:embed="rId4" cstate="print">
            <a:extLst>
              <a:ext uri="{28A0092B-C50C-407E-A947-70E740481C1C}">
                <a14:useLocalDpi xmlns:a14="http://schemas.microsoft.com/office/drawing/2010/main" val="0"/>
              </a:ext>
            </a:extLst>
          </a:blip>
          <a:srcRect l="17526" r="17526"/>
          <a:stretch>
            <a:fillRect/>
          </a:stretch>
        </p:blipFill>
        <p:spPr bwMode="auto">
          <a:xfrm>
            <a:off x="7574480" y="5136644"/>
            <a:ext cx="1130300" cy="1127125"/>
          </a:xfrm>
          <a:prstGeom prst="roundRect">
            <a:avLst>
              <a:gd name="adj" fmla="val 6949"/>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38100" algn="ctr">
                <a:solidFill>
                  <a:srgbClr val="00698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67391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628650" y="1825625"/>
            <a:ext cx="6933130" cy="3506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2" name="Title 1"/>
          <p:cNvSpPr>
            <a:spLocks noGrp="1"/>
          </p:cNvSpPr>
          <p:nvPr>
            <p:ph type="title"/>
          </p:nvPr>
        </p:nvSpPr>
        <p:spPr/>
        <p:txBody>
          <a:bodyPr>
            <a:normAutofit/>
          </a:bodyPr>
          <a:lstStyle/>
          <a:p>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North American Bullfrog</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a:solidFill>
                  <a:srgbClr val="00728F"/>
                </a:solidFill>
                <a:latin typeface="Segoe UI" panose="020B0502040204020203" pitchFamily="34" charset="0"/>
                <a:ea typeface="Segoe UI" panose="020B0502040204020203" pitchFamily="34" charset="0"/>
                <a:cs typeface="Segoe UI" panose="020B0502040204020203" pitchFamily="34" charset="0"/>
              </a:rPr>
              <a:t>Lithobates catesbeianus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5" descr="Curve Gre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97124" y="1799982"/>
            <a:ext cx="4553967" cy="3525653"/>
          </a:xfrm>
          <a:prstGeom prst="roundRect">
            <a:avLst/>
          </a:prstGeom>
        </p:spPr>
      </p:pic>
      <p:sp>
        <p:nvSpPr>
          <p:cNvPr id="6" name="TextBox 5"/>
          <p:cNvSpPr txBox="1"/>
          <p:nvPr/>
        </p:nvSpPr>
        <p:spPr>
          <a:xfrm>
            <a:off x="5392243" y="853801"/>
            <a:ext cx="1980107" cy="1077218"/>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Ear drum usually larger than eye with obvious skin fold above</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p:cNvCxnSpPr/>
          <p:nvPr/>
        </p:nvCxnSpPr>
        <p:spPr>
          <a:xfrm flipH="1">
            <a:off x="3412050" y="1616922"/>
            <a:ext cx="1949888" cy="13256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395" y="2628869"/>
            <a:ext cx="1476531"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Very large – up to 20cm long</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23" name="TextBox 22"/>
          <p:cNvSpPr txBox="1"/>
          <p:nvPr/>
        </p:nvSpPr>
        <p:spPr>
          <a:xfrm>
            <a:off x="6125765" y="1946708"/>
            <a:ext cx="2019573"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No ridges along the back, unlike other frogs</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24" name="Straight Connector 23"/>
          <p:cNvCxnSpPr/>
          <p:nvPr/>
        </p:nvCxnSpPr>
        <p:spPr>
          <a:xfrm flipH="1">
            <a:off x="4386995" y="2279734"/>
            <a:ext cx="1698254" cy="478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American_Bullfrog_130941_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8862" y="4684416"/>
            <a:ext cx="402016" cy="402016"/>
          </a:xfrm>
          <a:prstGeom prst="rect">
            <a:avLst/>
          </a:prstGeom>
        </p:spPr>
      </p:pic>
      <p:sp>
        <p:nvSpPr>
          <p:cNvPr id="27" name="TextBox 26"/>
          <p:cNvSpPr txBox="1"/>
          <p:nvPr/>
        </p:nvSpPr>
        <p:spPr>
          <a:xfrm>
            <a:off x="-32354" y="3908383"/>
            <a:ext cx="1429478"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Very distinctive cow-like call</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29" name="Picture 3" descr="APHA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1" name="Picture 2" descr="BZS-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pic>
        <p:nvPicPr>
          <p:cNvPr id="33" name="Content Placeholder 3"/>
          <p:cNvPicPr>
            <a:picLocks noGrp="1" noChangeAspect="1"/>
          </p:cNvPicPr>
          <p:nvPr>
            <p:ph idx="1"/>
          </p:nvPr>
        </p:nvPicPr>
        <p:blipFill>
          <a:blip r:embed="rId12"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34" name="Picture 33"/>
          <p:cNvPicPr>
            <a:picLocks noChangeAspect="1"/>
          </p:cNvPicPr>
          <p:nvPr/>
        </p:nvPicPr>
        <p:blipFill>
          <a:blip r:embed="rId13"/>
          <a:stretch>
            <a:fillRect/>
          </a:stretch>
        </p:blipFill>
        <p:spPr>
          <a:xfrm>
            <a:off x="6125765" y="3243877"/>
            <a:ext cx="2862445" cy="1550801"/>
          </a:xfrm>
          <a:prstGeom prst="roundRect">
            <a:avLst/>
          </a:prstGeom>
        </p:spPr>
      </p:pic>
      <p:sp>
        <p:nvSpPr>
          <p:cNvPr id="2049" name="TextBox 2048"/>
          <p:cNvSpPr txBox="1"/>
          <p:nvPr/>
        </p:nvSpPr>
        <p:spPr>
          <a:xfrm>
            <a:off x="6312877" y="4862146"/>
            <a:ext cx="2488223"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Tadpoles are very large – up to 15cm compared to 4cm for Common Frog</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22" name="TextBox 21"/>
          <p:cNvSpPr txBox="1"/>
          <p:nvPr/>
        </p:nvSpPr>
        <p:spPr>
          <a:xfrm>
            <a:off x="3232166" y="5158153"/>
            <a:ext cx="2286370" cy="184666"/>
          </a:xfrm>
          <a:prstGeom prst="rect">
            <a:avLst/>
          </a:prstGeom>
          <a:noFill/>
        </p:spPr>
        <p:txBody>
          <a:bodyPr wrap="square" rtlCol="0">
            <a:spAutoFit/>
          </a:bodyPr>
          <a:lstStyle/>
          <a:p>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By </a:t>
            </a:r>
            <a:r>
              <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rPr>
              <a:t>Carl D. Howe - Carl D. Howe, Stow, MA USA, CC BY-SA </a:t>
            </a:r>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2.5</a:t>
            </a:r>
            <a:endPar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5" name="TextBox 24"/>
          <p:cNvSpPr txBox="1"/>
          <p:nvPr/>
        </p:nvSpPr>
        <p:spPr>
          <a:xfrm>
            <a:off x="8027626" y="4618871"/>
            <a:ext cx="861850" cy="184666"/>
          </a:xfrm>
          <a:prstGeom prst="rect">
            <a:avLst/>
          </a:prstGeom>
          <a:noFill/>
        </p:spPr>
        <p:txBody>
          <a:bodyPr wrap="square" rtlCol="0">
            <a:spAutoFit/>
          </a:bodyPr>
          <a:lstStyle/>
          <a:p>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Photo by Carl Page</a:t>
            </a:r>
            <a:endPar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28" name="Picture 27"/>
          <p:cNvPicPr/>
          <p:nvPr/>
        </p:nvPicPr>
        <p:blipFill>
          <a:blip r:embed="rId14">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126853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5"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North American Bullfrog</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a:solidFill>
                  <a:srgbClr val="00728F"/>
                </a:solidFill>
                <a:latin typeface="Segoe UI" panose="020B0502040204020203" pitchFamily="34" charset="0"/>
                <a:ea typeface="Segoe UI" panose="020B0502040204020203" pitchFamily="34" charset="0"/>
                <a:cs typeface="Segoe UI" panose="020B0502040204020203" pitchFamily="34" charset="0"/>
              </a:rPr>
              <a:t>Lithobates catesbeianus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323087" y="1588134"/>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smtClean="0">
                <a:latin typeface="Segoe UI" panose="020B0502040204020203" pitchFamily="34" charset="0"/>
                <a:ea typeface="Segoe UI" panose="020B0502040204020203" pitchFamily="34" charset="0"/>
                <a:cs typeface="Segoe UI" panose="020B0502040204020203" pitchFamily="34" charset="0"/>
              </a:rPr>
              <a:t>Confusion Species: Common </a:t>
            </a:r>
            <a:r>
              <a:rPr lang="en-GB" sz="2000" dirty="0">
                <a:latin typeface="Segoe UI" panose="020B0502040204020203" pitchFamily="34" charset="0"/>
                <a:ea typeface="Segoe UI" panose="020B0502040204020203" pitchFamily="34" charset="0"/>
                <a:cs typeface="Segoe UI" panose="020B0502040204020203" pitchFamily="34" charset="0"/>
              </a:rPr>
              <a:t>Frog </a:t>
            </a:r>
            <a:r>
              <a:rPr lang="en-GB" sz="2000" i="1" dirty="0">
                <a:latin typeface="Segoe UI" panose="020B0502040204020203" pitchFamily="34" charset="0"/>
                <a:ea typeface="Segoe UI" panose="020B0502040204020203" pitchFamily="34" charset="0"/>
                <a:cs typeface="Segoe UI" panose="020B0502040204020203" pitchFamily="34" charset="0"/>
              </a:rPr>
              <a:t>Rana </a:t>
            </a:r>
            <a:r>
              <a:rPr lang="en-GB" sz="2000" i="1" dirty="0" err="1">
                <a:latin typeface="Segoe UI" panose="020B0502040204020203" pitchFamily="34" charset="0"/>
                <a:ea typeface="Segoe UI" panose="020B0502040204020203" pitchFamily="34" charset="0"/>
                <a:cs typeface="Segoe UI" panose="020B0502040204020203" pitchFamily="34" charset="0"/>
              </a:rPr>
              <a:t>temporaria</a:t>
            </a:r>
            <a:endParaRPr lang="en-GB" sz="2000" i="1"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9"/>
          <a:stretch>
            <a:fillRect/>
          </a:stretch>
        </p:blipFill>
        <p:spPr>
          <a:xfrm>
            <a:off x="1970395" y="2087822"/>
            <a:ext cx="4879751" cy="3254529"/>
          </a:xfrm>
          <a:prstGeom prst="roundRect">
            <a:avLst/>
          </a:prstGeom>
        </p:spPr>
      </p:pic>
      <p:sp>
        <p:nvSpPr>
          <p:cNvPr id="8" name="TextBox 7"/>
          <p:cNvSpPr txBox="1"/>
          <p:nvPr/>
        </p:nvSpPr>
        <p:spPr>
          <a:xfrm>
            <a:off x="6699204" y="1721415"/>
            <a:ext cx="1828800" cy="584775"/>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Longitudinal skin folds along back</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15" name="Straight Connector 14"/>
          <p:cNvCxnSpPr>
            <a:stCxn id="8" idx="1"/>
          </p:cNvCxnSpPr>
          <p:nvPr/>
        </p:nvCxnSpPr>
        <p:spPr>
          <a:xfrm flipH="1">
            <a:off x="5240216" y="2013803"/>
            <a:ext cx="1458988" cy="15355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611" y="2997215"/>
            <a:ext cx="1941903" cy="1569660"/>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Ear drum equal to or smaller than eye and surrounded by dark mask,  with no obvious skin fold above</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18" name="Straight Connector 17"/>
          <p:cNvCxnSpPr/>
          <p:nvPr/>
        </p:nvCxnSpPr>
        <p:spPr>
          <a:xfrm flipV="1">
            <a:off x="1755830" y="3866356"/>
            <a:ext cx="2578778" cy="3481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52352" y="2636701"/>
            <a:ext cx="1828800" cy="1077218"/>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Maximum 10 cm long – nearly half the size of American Bullfrog</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24" name="TextBox 23"/>
          <p:cNvSpPr txBox="1"/>
          <p:nvPr/>
        </p:nvSpPr>
        <p:spPr>
          <a:xfrm>
            <a:off x="7074725" y="3952941"/>
            <a:ext cx="1828800" cy="584775"/>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Very common across the UK</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9" name="TextBox 18"/>
          <p:cNvSpPr txBox="1"/>
          <p:nvPr/>
        </p:nvSpPr>
        <p:spPr>
          <a:xfrm>
            <a:off x="2309483" y="5003231"/>
            <a:ext cx="1677971" cy="184666"/>
          </a:xfrm>
          <a:prstGeom prst="rect">
            <a:avLst/>
          </a:prstGeom>
          <a:noFill/>
        </p:spPr>
        <p:txBody>
          <a:bodyPr wrap="square" rtlCol="0">
            <a:spAutoFit/>
          </a:bodyPr>
          <a:lstStyle/>
          <a:p>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GBNNSS</a:t>
            </a:r>
            <a:endPar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20" name="Picture 19"/>
          <p:cNvPicPr/>
          <p:nvPr/>
        </p:nvPicPr>
        <p:blipFill>
          <a:blip r:embed="rId10">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1721211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North American Bullfrog</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a:solidFill>
                  <a:srgbClr val="00728F"/>
                </a:solidFill>
                <a:latin typeface="Segoe UI" panose="020B0502040204020203" pitchFamily="34" charset="0"/>
                <a:ea typeface="Segoe UI" panose="020B0502040204020203" pitchFamily="34" charset="0"/>
                <a:cs typeface="Segoe UI" panose="020B0502040204020203" pitchFamily="34" charset="0"/>
              </a:rPr>
              <a:t>Lithobates catesbeianus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387926" y="1597816"/>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smtClean="0">
                <a:latin typeface="Segoe UI" panose="020B0502040204020203" pitchFamily="34" charset="0"/>
                <a:ea typeface="Segoe UI" panose="020B0502040204020203" pitchFamily="34" charset="0"/>
                <a:cs typeface="Segoe UI" panose="020B0502040204020203" pitchFamily="34" charset="0"/>
              </a:rPr>
              <a:t>Confusion Species: Marsh </a:t>
            </a:r>
            <a:r>
              <a:rPr lang="en-GB" sz="2000" dirty="0">
                <a:latin typeface="Segoe UI" panose="020B0502040204020203" pitchFamily="34" charset="0"/>
                <a:ea typeface="Segoe UI" panose="020B0502040204020203" pitchFamily="34" charset="0"/>
                <a:cs typeface="Segoe UI" panose="020B0502040204020203" pitchFamily="34" charset="0"/>
              </a:rPr>
              <a:t>Frog </a:t>
            </a:r>
            <a:r>
              <a:rPr lang="en-GB" sz="2000" i="1" dirty="0" err="1">
                <a:latin typeface="Segoe UI" panose="020B0502040204020203" pitchFamily="34" charset="0"/>
                <a:ea typeface="Segoe UI" panose="020B0502040204020203" pitchFamily="34" charset="0"/>
                <a:cs typeface="Segoe UI" panose="020B0502040204020203" pitchFamily="34" charset="0"/>
              </a:rPr>
              <a:t>Pelophylax</a:t>
            </a:r>
            <a:r>
              <a:rPr lang="en-GB" sz="2000" i="1" dirty="0">
                <a:latin typeface="Segoe UI" panose="020B0502040204020203" pitchFamily="34" charset="0"/>
                <a:ea typeface="Segoe UI" panose="020B0502040204020203" pitchFamily="34" charset="0"/>
                <a:cs typeface="Segoe UI" panose="020B0502040204020203" pitchFamily="34" charset="0"/>
              </a:rPr>
              <a:t> </a:t>
            </a:r>
            <a:r>
              <a:rPr lang="en-GB" sz="2000" i="1" dirty="0" err="1">
                <a:latin typeface="Segoe UI" panose="020B0502040204020203" pitchFamily="34" charset="0"/>
                <a:ea typeface="Segoe UI" panose="020B0502040204020203" pitchFamily="34" charset="0"/>
                <a:cs typeface="Segoe UI" panose="020B0502040204020203" pitchFamily="34" charset="0"/>
              </a:rPr>
              <a:t>ridibundus</a:t>
            </a:r>
            <a:endParaRPr lang="en-GB" sz="2000" i="1"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3" name="SD_Pelophylax_ridibundus_(Southern_Marsh-Fro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390" y="5076394"/>
            <a:ext cx="327643" cy="327643"/>
          </a:xfrm>
          <a:prstGeom prst="rect">
            <a:avLst/>
          </a:prstGeom>
        </p:spPr>
      </p:pic>
      <p:pic>
        <p:nvPicPr>
          <p:cNvPr id="12"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46573" y="2208853"/>
            <a:ext cx="3861960" cy="30313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3831" y="4486460"/>
            <a:ext cx="1885431"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Very different vocals to American Bullfrog</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7001959" y="1947243"/>
            <a:ext cx="1885431" cy="584775"/>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Obvious ridges along back</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15" name="Straight Connector 14"/>
          <p:cNvCxnSpPr/>
          <p:nvPr/>
        </p:nvCxnSpPr>
        <p:spPr>
          <a:xfrm flipH="1">
            <a:off x="5266592" y="2470463"/>
            <a:ext cx="1863971" cy="7651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01958" y="2812399"/>
            <a:ext cx="1885431" cy="1569660"/>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Size between that of Common Frog and American Bullfrog, usually 10-13cm. Tadpole 8cm long.</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9" name="TextBox 18"/>
          <p:cNvSpPr txBox="1"/>
          <p:nvPr/>
        </p:nvSpPr>
        <p:spPr>
          <a:xfrm>
            <a:off x="387926" y="2213251"/>
            <a:ext cx="1885431"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Overall green body, females can be brown</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20" name="TextBox 19"/>
          <p:cNvSpPr txBox="1"/>
          <p:nvPr/>
        </p:nvSpPr>
        <p:spPr>
          <a:xfrm>
            <a:off x="6891769" y="4671185"/>
            <a:ext cx="2154115" cy="1323439"/>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Well established in some parts of south-east England and becoming more common elsewhere</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21" name="TextBox 20"/>
          <p:cNvSpPr txBox="1"/>
          <p:nvPr/>
        </p:nvSpPr>
        <p:spPr>
          <a:xfrm>
            <a:off x="400332" y="3664163"/>
            <a:ext cx="1885431" cy="584775"/>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Ear drum smaller than eye</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22" name="Straight Connector 21"/>
          <p:cNvCxnSpPr/>
          <p:nvPr/>
        </p:nvCxnSpPr>
        <p:spPr>
          <a:xfrm flipH="1">
            <a:off x="2131107" y="3440007"/>
            <a:ext cx="1903643" cy="4857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99582" y="5038400"/>
            <a:ext cx="1677971" cy="184666"/>
          </a:xfrm>
          <a:prstGeom prst="rect">
            <a:avLst/>
          </a:prstGeom>
          <a:noFill/>
        </p:spPr>
        <p:txBody>
          <a:bodyPr wrap="square" rtlCol="0">
            <a:spAutoFit/>
          </a:bodyPr>
          <a:lstStyle/>
          <a:p>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GBNNSS</a:t>
            </a:r>
            <a:endPar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24" name="Picture 23"/>
          <p:cNvPicPr/>
          <p:nvPr/>
        </p:nvPicPr>
        <p:blipFill>
          <a:blip r:embed="rId13">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392429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North American Bullfrog</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a:solidFill>
                  <a:srgbClr val="00728F"/>
                </a:solidFill>
                <a:latin typeface="Segoe UI" panose="020B0502040204020203" pitchFamily="34" charset="0"/>
                <a:ea typeface="Segoe UI" panose="020B0502040204020203" pitchFamily="34" charset="0"/>
                <a:cs typeface="Segoe UI" panose="020B0502040204020203" pitchFamily="34" charset="0"/>
              </a:rPr>
              <a:t>Lithobates catesbeianus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568184" y="1513795"/>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Survives in a variety of freshwater habitats, including garden ponds, lakes and slow-moving rivers and streams.</a:t>
            </a:r>
          </a:p>
          <a:p>
            <a:r>
              <a:rPr lang="en-GB" sz="2400" dirty="0" smtClean="0">
                <a:latin typeface="Segoe UI" panose="020B0502040204020203" pitchFamily="34" charset="0"/>
                <a:ea typeface="Segoe UI" panose="020B0502040204020203" pitchFamily="34" charset="0"/>
                <a:cs typeface="Segoe UI" panose="020B0502040204020203" pitchFamily="34" charset="0"/>
              </a:rPr>
              <a:t>Only </a:t>
            </a:r>
            <a:r>
              <a:rPr lang="en-GB" sz="2400" dirty="0">
                <a:latin typeface="Segoe UI" panose="020B0502040204020203" pitchFamily="34" charset="0"/>
                <a:ea typeface="Segoe UI" panose="020B0502040204020203" pitchFamily="34" charset="0"/>
                <a:cs typeface="Segoe UI" panose="020B0502040204020203" pitchFamily="34" charset="0"/>
              </a:rPr>
              <a:t>known from a few locations in </a:t>
            </a:r>
            <a:r>
              <a:rPr lang="en-GB" sz="2400" dirty="0" smtClean="0">
                <a:latin typeface="Segoe UI" panose="020B0502040204020203" pitchFamily="34" charset="0"/>
                <a:ea typeface="Segoe UI" panose="020B0502040204020203" pitchFamily="34" charset="0"/>
                <a:cs typeface="Segoe UI" panose="020B0502040204020203" pitchFamily="34" charset="0"/>
              </a:rPr>
              <a:t>Britain, mainly south-east England. As of April 2018, all populations have been eradicated.</a:t>
            </a:r>
          </a:p>
          <a:p>
            <a:r>
              <a:rPr lang="en-GB" sz="2400" dirty="0" smtClean="0">
                <a:latin typeface="Segoe UI" panose="020B0502040204020203" pitchFamily="34" charset="0"/>
                <a:ea typeface="Segoe UI" panose="020B0502040204020203" pitchFamily="34" charset="0"/>
                <a:cs typeface="Segoe UI" panose="020B0502040204020203" pitchFamily="34" charset="0"/>
              </a:rPr>
              <a:t>Introduced </a:t>
            </a:r>
            <a:r>
              <a:rPr lang="en-GB" sz="2400" dirty="0">
                <a:latin typeface="Segoe UI" panose="020B0502040204020203" pitchFamily="34" charset="0"/>
                <a:ea typeface="Segoe UI" panose="020B0502040204020203" pitchFamily="34" charset="0"/>
                <a:cs typeface="Segoe UI" panose="020B0502040204020203" pitchFamily="34" charset="0"/>
              </a:rPr>
              <a:t>mainly through pet trade</a:t>
            </a:r>
            <a:r>
              <a:rPr lang="en-GB" sz="2400" dirty="0" smtClean="0">
                <a:latin typeface="Segoe UI" panose="020B0502040204020203" pitchFamily="34" charset="0"/>
                <a:ea typeface="Segoe UI" panose="020B0502040204020203" pitchFamily="34" charset="0"/>
                <a:cs typeface="Segoe UI" panose="020B0502040204020203" pitchFamily="34" charset="0"/>
              </a:rPr>
              <a:t>.</a:t>
            </a:r>
            <a:endParaRPr lang="en-GB" sz="2400" dirty="0">
              <a:latin typeface="Segoe UI" panose="020B0502040204020203" pitchFamily="34" charset="0"/>
              <a:ea typeface="Segoe UI" panose="020B0502040204020203" pitchFamily="34" charset="0"/>
              <a:cs typeface="Segoe UI" panose="020B0502040204020203" pitchFamily="34" charset="0"/>
            </a:endParaRPr>
          </a:p>
          <a:p>
            <a:r>
              <a:rPr lang="en-GB" sz="2400" dirty="0">
                <a:latin typeface="Segoe UI" panose="020B0502040204020203" pitchFamily="34" charset="0"/>
                <a:ea typeface="Segoe UI" panose="020B0502040204020203" pitchFamily="34" charset="0"/>
                <a:cs typeface="Segoe UI" panose="020B0502040204020203" pitchFamily="34" charset="0"/>
              </a:rPr>
              <a:t>Illegal to release intentionally or accidentally.</a:t>
            </a:r>
          </a:p>
          <a:p>
            <a:pPr marL="0" indent="0">
              <a:buNone/>
            </a:pPr>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12" name="Picture 11"/>
          <p:cNvPicPr/>
          <p:nvPr/>
        </p:nvPicPr>
        <p:blipFill>
          <a:blip r:embed="rId9">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5091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North American Bullfrog</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a:solidFill>
                  <a:srgbClr val="00728F"/>
                </a:solidFill>
                <a:latin typeface="Segoe UI" panose="020B0502040204020203" pitchFamily="34" charset="0"/>
                <a:ea typeface="Segoe UI" panose="020B0502040204020203" pitchFamily="34" charset="0"/>
                <a:cs typeface="Segoe UI" panose="020B0502040204020203" pitchFamily="34" charset="0"/>
              </a:rPr>
              <a:t>Lithobates catesbeianus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628650" y="1604334"/>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smtClean="0">
                <a:latin typeface="Segoe UI" panose="020B0502040204020203" pitchFamily="34" charset="0"/>
                <a:ea typeface="Segoe UI" panose="020B0502040204020203" pitchFamily="34" charset="0"/>
                <a:cs typeface="Segoe UI" panose="020B0502040204020203" pitchFamily="34" charset="0"/>
              </a:rPr>
              <a:t>Impacts:</a:t>
            </a:r>
          </a:p>
          <a:p>
            <a:pPr marL="0" indent="0">
              <a:buNone/>
            </a:pPr>
            <a:endParaRPr lang="en-GB" sz="2400" dirty="0" smtClean="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Voracious predator - takes fish, amphibians and even waterfowl chicks. Native species have no evolutionary defence mechanisms.</a:t>
            </a:r>
          </a:p>
          <a:p>
            <a:pPr marL="0" indent="0">
              <a:buNone/>
            </a:pPr>
            <a:endParaRPr lang="en-GB" sz="2400" dirty="0" smtClean="0">
              <a:latin typeface="Segoe UI" panose="020B0502040204020203" pitchFamily="34" charset="0"/>
              <a:ea typeface="Segoe UI" panose="020B0502040204020203" pitchFamily="34" charset="0"/>
              <a:cs typeface="Segoe UI" panose="020B0502040204020203" pitchFamily="34" charset="0"/>
            </a:endParaRPr>
          </a:p>
          <a:p>
            <a:r>
              <a:rPr lang="en-GB" sz="2400" dirty="0" smtClean="0">
                <a:latin typeface="Segoe UI" panose="020B0502040204020203" pitchFamily="34" charset="0"/>
                <a:ea typeface="Segoe UI" panose="020B0502040204020203" pitchFamily="34" charset="0"/>
                <a:cs typeface="Segoe UI" panose="020B0502040204020203" pitchFamily="34" charset="0"/>
              </a:rPr>
              <a:t>Acts as a vector to chytrid fungus, which is lethal to most amphibians but not the American Bullfrog.</a:t>
            </a: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12" name="Picture 11"/>
          <p:cNvPicPr/>
          <p:nvPr/>
        </p:nvPicPr>
        <p:blipFill>
          <a:blip r:embed="rId9">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3540667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African Clawed Toad</a:t>
            </a:r>
            <a:br>
              <a:rPr lang="en-GB" sz="3000" b="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smtClean="0">
                <a:solidFill>
                  <a:srgbClr val="00728F"/>
                </a:solidFill>
                <a:latin typeface="Segoe UI" panose="020B0502040204020203" pitchFamily="34" charset="0"/>
                <a:ea typeface="Segoe UI" panose="020B0502040204020203" pitchFamily="34" charset="0"/>
                <a:cs typeface="Segoe UI" panose="020B0502040204020203" pitchFamily="34" charset="0"/>
              </a:rPr>
              <a:t>Xenopus laevis</a:t>
            </a:r>
            <a:endParaRPr lang="en-GB" sz="1800" b="1" i="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3074" name="Picture 2" descr="BZ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628650" y="1825625"/>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8"/>
          <a:stretch>
            <a:fillRect/>
          </a:stretch>
        </p:blipFill>
        <p:spPr>
          <a:xfrm>
            <a:off x="2664789" y="1619624"/>
            <a:ext cx="3495827" cy="3630862"/>
          </a:xfrm>
          <a:prstGeom prst="roundRect">
            <a:avLst/>
          </a:prstGeom>
        </p:spPr>
      </p:pic>
      <p:sp>
        <p:nvSpPr>
          <p:cNvPr id="7" name="TextBox 6"/>
          <p:cNvSpPr txBox="1"/>
          <p:nvPr/>
        </p:nvSpPr>
        <p:spPr>
          <a:xfrm>
            <a:off x="204764" y="3061757"/>
            <a:ext cx="2250312"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Colour ranges from mottled brown to albino</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257869" y="1972741"/>
            <a:ext cx="2250312"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Eyes on top of head – unlike any other frog or toad in the UK</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6" name="TextBox 15"/>
          <p:cNvSpPr txBox="1"/>
          <p:nvPr/>
        </p:nvSpPr>
        <p:spPr>
          <a:xfrm>
            <a:off x="6544194" y="5317178"/>
            <a:ext cx="2250312"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Hind feet fully webbed with obvious black claws</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8" name="Picture 7"/>
          <p:cNvPicPr>
            <a:picLocks noChangeAspect="1"/>
          </p:cNvPicPr>
          <p:nvPr/>
        </p:nvPicPr>
        <p:blipFill rotWithShape="1">
          <a:blip r:embed="rId9"/>
          <a:srcRect l="-77" r="60174"/>
          <a:stretch/>
        </p:blipFill>
        <p:spPr>
          <a:xfrm>
            <a:off x="6656294" y="3433521"/>
            <a:ext cx="1993684" cy="1786508"/>
          </a:xfrm>
          <a:prstGeom prst="roundRect">
            <a:avLst/>
          </a:prstGeom>
        </p:spPr>
      </p:pic>
      <p:sp>
        <p:nvSpPr>
          <p:cNvPr id="18" name="TextBox 17"/>
          <p:cNvSpPr txBox="1"/>
          <p:nvPr/>
        </p:nvSpPr>
        <p:spPr>
          <a:xfrm>
            <a:off x="6736959" y="1956289"/>
            <a:ext cx="2250312" cy="830997"/>
          </a:xfrm>
          <a:prstGeom prst="rect">
            <a:avLst/>
          </a:prstGeom>
          <a:noFill/>
        </p:spPr>
        <p:txBody>
          <a:bodyPr wrap="square" rtlCol="0">
            <a:spAutoFit/>
          </a:bodyPr>
          <a:lstStyle/>
          <a:p>
            <a:pPr algn="ctr"/>
            <a:r>
              <a:rPr lang="en-GB" sz="1600" dirty="0" smtClean="0">
                <a:latin typeface="Segoe UI" panose="020B0502040204020203" pitchFamily="34" charset="0"/>
                <a:ea typeface="Segoe UI" panose="020B0502040204020203" pitchFamily="34" charset="0"/>
                <a:cs typeface="Segoe UI" panose="020B0502040204020203" pitchFamily="34" charset="0"/>
              </a:rPr>
              <a:t>Front limbs much smaller with long fingers, lacking claws</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19" name="Straight Connector 18"/>
          <p:cNvCxnSpPr/>
          <p:nvPr/>
        </p:nvCxnSpPr>
        <p:spPr>
          <a:xfrm flipH="1">
            <a:off x="5187462" y="2602523"/>
            <a:ext cx="1573823" cy="3780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338236" y="2079390"/>
            <a:ext cx="1174983" cy="1693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78444" y="5035289"/>
            <a:ext cx="619623" cy="190752"/>
          </a:xfrm>
          <a:prstGeom prst="rect">
            <a:avLst/>
          </a:prstGeom>
          <a:noFill/>
        </p:spPr>
        <p:txBody>
          <a:bodyPr wrap="square" rtlCol="0">
            <a:spAutoFit/>
          </a:bodyPr>
          <a:lstStyle/>
          <a:p>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GBNNSS</a:t>
            </a:r>
            <a:endPar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TextBox 21"/>
          <p:cNvSpPr txBox="1"/>
          <p:nvPr/>
        </p:nvSpPr>
        <p:spPr>
          <a:xfrm>
            <a:off x="7695799" y="5058321"/>
            <a:ext cx="723318" cy="190752"/>
          </a:xfrm>
          <a:prstGeom prst="rect">
            <a:avLst/>
          </a:prstGeom>
          <a:noFill/>
        </p:spPr>
        <p:txBody>
          <a:bodyPr wrap="square" rtlCol="0">
            <a:spAutoFit/>
          </a:bodyPr>
          <a:lstStyle/>
          <a:p>
            <a:r>
              <a:rPr lang="en-GB" sz="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GBNNSS</a:t>
            </a:r>
            <a:endParaRPr lang="en-GB" sz="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23" name="Picture 22"/>
          <p:cNvPicPr/>
          <p:nvPr/>
        </p:nvPicPr>
        <p:blipFill>
          <a:blip r:embed="rId10">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701082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rve G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 t="1" r="6081" b="71149"/>
          <a:stretch/>
        </p:blipFill>
        <p:spPr bwMode="auto">
          <a:xfrm>
            <a:off x="-26811" y="5449507"/>
            <a:ext cx="9197622" cy="1454911"/>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t>African Clawed Toad</a:t>
            </a:r>
            <a:br>
              <a:rPr lang="en-GB" sz="3000" b="1" dirty="0">
                <a:solidFill>
                  <a:srgbClr val="00728F"/>
                </a:solidFill>
                <a:latin typeface="Segoe UI" panose="020B0502040204020203" pitchFamily="34" charset="0"/>
                <a:ea typeface="Segoe UI" panose="020B0502040204020203" pitchFamily="34" charset="0"/>
                <a:cs typeface="Segoe UI" panose="020B0502040204020203" pitchFamily="34" charset="0"/>
              </a:rPr>
            </a:br>
            <a:r>
              <a:rPr lang="en-GB" sz="1800" b="1" i="1" dirty="0">
                <a:solidFill>
                  <a:srgbClr val="00728F"/>
                </a:solidFill>
                <a:latin typeface="Segoe UI" panose="020B0502040204020203" pitchFamily="34" charset="0"/>
                <a:ea typeface="Segoe UI" panose="020B0502040204020203" pitchFamily="34" charset="0"/>
                <a:cs typeface="Segoe UI" panose="020B0502040204020203" pitchFamily="34" charset="0"/>
              </a:rPr>
              <a:t>Xenopus laevis</a:t>
            </a:r>
            <a:endParaRPr lang="en-GB" sz="1800" b="1" dirty="0">
              <a:solidFill>
                <a:srgbClr val="00728F"/>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90943" y="6149180"/>
            <a:ext cx="808037" cy="556217"/>
          </a:xfrm>
        </p:spPr>
      </p:pic>
      <p:pic>
        <p:nvPicPr>
          <p:cNvPr id="2054" name="Picture 6" descr="RAPID (Full Colo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780" y="568325"/>
            <a:ext cx="1143000" cy="919163"/>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4" name="Picture 2" descr="BZS-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081" y="6149180"/>
            <a:ext cx="999138" cy="472196"/>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descr="APH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984" y="6014775"/>
            <a:ext cx="866216" cy="864000"/>
          </a:xfrm>
          <a:prstGeom prst="rect">
            <a:avLst/>
          </a:prstGeom>
          <a:noFill/>
          <a:ln>
            <a:noFill/>
          </a:ln>
          <a:effectLst/>
          <a:extLst>
            <a:ext uri="{909E8E84-426E-40DD-AFC4-6F175D3DCCD1}">
              <a14:hiddenFill xmlns:a14="http://schemas.microsoft.com/office/drawing/2010/main">
                <a:solidFill>
                  <a:srgbClr val="65CFE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6796" y="6149180"/>
            <a:ext cx="755907" cy="546535"/>
          </a:xfrm>
          <a:prstGeom prst="rect">
            <a:avLst/>
          </a:prstGeom>
        </p:spPr>
      </p:pic>
      <p:sp>
        <p:nvSpPr>
          <p:cNvPr id="11" name="Content Placeholder 2"/>
          <p:cNvSpPr txBox="1">
            <a:spLocks/>
          </p:cNvSpPr>
          <p:nvPr/>
        </p:nvSpPr>
        <p:spPr>
          <a:xfrm>
            <a:off x="568184" y="1588134"/>
            <a:ext cx="6933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r>
              <a:rPr lang="en-GB" sz="2000" dirty="0" smtClean="0">
                <a:latin typeface="Segoe UI" panose="020B0502040204020203" pitchFamily="34" charset="0"/>
                <a:ea typeface="Segoe UI" panose="020B0502040204020203" pitchFamily="34" charset="0"/>
                <a:cs typeface="Segoe UI" panose="020B0502040204020203" pitchFamily="34" charset="0"/>
              </a:rPr>
              <a:t>Very distinctive, unlikely to be confused with any other species.</a:t>
            </a:r>
          </a:p>
          <a:p>
            <a:r>
              <a:rPr lang="en-GB" sz="2000" dirty="0" smtClean="0">
                <a:latin typeface="Segoe UI" panose="020B0502040204020203" pitchFamily="34" charset="0"/>
                <a:ea typeface="Segoe UI" panose="020B0502040204020203" pitchFamily="34" charset="0"/>
                <a:cs typeface="Segoe UI" panose="020B0502040204020203" pitchFamily="34" charset="0"/>
              </a:rPr>
              <a:t>Secretive – likes to hide in vegetation or mud at the bottom of ponds.</a:t>
            </a:r>
          </a:p>
          <a:p>
            <a:r>
              <a:rPr lang="en-GB" sz="2000" dirty="0" smtClean="0">
                <a:latin typeface="Segoe UI" panose="020B0502040204020203" pitchFamily="34" charset="0"/>
                <a:ea typeface="Segoe UI" panose="020B0502040204020203" pitchFamily="34" charset="0"/>
                <a:cs typeface="Segoe UI" panose="020B0502040204020203" pitchFamily="34" charset="0"/>
              </a:rPr>
              <a:t>Common as a laboratory animal and in pet trade, where accidental and intentional release saw populations establish.</a:t>
            </a:r>
          </a:p>
          <a:p>
            <a:r>
              <a:rPr lang="en-GB" sz="2000" dirty="0" smtClean="0">
                <a:latin typeface="Segoe UI" panose="020B0502040204020203" pitchFamily="34" charset="0"/>
                <a:ea typeface="Segoe UI" panose="020B0502040204020203" pitchFamily="34" charset="0"/>
                <a:cs typeface="Segoe UI" panose="020B0502040204020203" pitchFamily="34" charset="0"/>
              </a:rPr>
              <a:t>Previous populations in south Wales, Lincolnshire and on the Isle of Wight now probably extinct.</a:t>
            </a:r>
          </a:p>
          <a:p>
            <a:endParaRPr lang="en-GB" sz="2000" dirty="0" smtClean="0">
              <a:latin typeface="Segoe UI" panose="020B0502040204020203" pitchFamily="34" charset="0"/>
              <a:ea typeface="Segoe UI" panose="020B0502040204020203" pitchFamily="34" charset="0"/>
              <a:cs typeface="Segoe UI" panose="020B0502040204020203" pitchFamily="34" charset="0"/>
            </a:endParaRPr>
          </a:p>
          <a:p>
            <a:endParaRPr lang="en-GB" sz="20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smtClean="0">
              <a:latin typeface="Segoe UI" panose="020B0502040204020203" pitchFamily="34" charset="0"/>
              <a:ea typeface="Segoe UI" panose="020B0502040204020203" pitchFamily="34" charset="0"/>
              <a:cs typeface="Segoe UI" panose="020B0502040204020203" pitchFamily="34" charset="0"/>
            </a:endParaRPr>
          </a:p>
          <a:p>
            <a:endParaRPr lang="en-GB" sz="1800" dirty="0">
              <a:latin typeface="Segoe UI" panose="020B0502040204020203" pitchFamily="34" charset="0"/>
              <a:ea typeface="Segoe UI" panose="020B0502040204020203" pitchFamily="34" charset="0"/>
              <a:cs typeface="Segoe UI" panose="020B0502040204020203" pitchFamily="34" charset="0"/>
            </a:endParaRPr>
          </a:p>
        </p:txBody>
      </p:sp>
      <p:pic>
        <p:nvPicPr>
          <p:cNvPr id="12" name="Picture 11"/>
          <p:cNvPicPr/>
          <p:nvPr/>
        </p:nvPicPr>
        <p:blipFill>
          <a:blip r:embed="rId9">
            <a:extLst>
              <a:ext uri="{28A0092B-C50C-407E-A947-70E740481C1C}">
                <a14:useLocalDpi xmlns:a14="http://schemas.microsoft.com/office/drawing/2010/main" val="0"/>
              </a:ext>
            </a:extLst>
          </a:blip>
          <a:srcRect/>
          <a:stretch>
            <a:fillRect/>
          </a:stretch>
        </p:blipFill>
        <p:spPr bwMode="auto">
          <a:xfrm>
            <a:off x="1760770" y="6148175"/>
            <a:ext cx="556217" cy="559492"/>
          </a:xfrm>
          <a:prstGeom prst="rect">
            <a:avLst/>
          </a:prstGeom>
          <a:noFill/>
        </p:spPr>
      </p:pic>
    </p:spTree>
    <p:extLst>
      <p:ext uri="{BB962C8B-B14F-4D97-AF65-F5344CB8AC3E}">
        <p14:creationId xmlns:p14="http://schemas.microsoft.com/office/powerpoint/2010/main" val="34445648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1138</TotalTime>
  <Words>2462</Words>
  <Application>Microsoft Office PowerPoint</Application>
  <PresentationFormat>On-screen Show (4:3)</PresentationFormat>
  <Paragraphs>237</Paragraphs>
  <Slides>19</Slides>
  <Notes>16</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Segoe UI</vt:lpstr>
      <vt:lpstr>Times New Roman</vt:lpstr>
      <vt:lpstr>Office Theme</vt:lpstr>
      <vt:lpstr>Custom Design</vt:lpstr>
      <vt:lpstr>PowerPoint Presentation</vt:lpstr>
      <vt:lpstr>Invasive Non-Native Vertebrates</vt:lpstr>
      <vt:lpstr>North American Bullfrog Lithobates catesbeianus</vt:lpstr>
      <vt:lpstr>North American Bullfrog Lithobates catesbeianus</vt:lpstr>
      <vt:lpstr>North American Bullfrog Lithobates catesbeianus</vt:lpstr>
      <vt:lpstr>North American Bullfrog Lithobates catesbeianus</vt:lpstr>
      <vt:lpstr>North American Bullfrog Lithobates catesbeianus</vt:lpstr>
      <vt:lpstr>African Clawed Toad Xenopus laevis</vt:lpstr>
      <vt:lpstr>African Clawed Toad Xenopus laevis</vt:lpstr>
      <vt:lpstr>African Clawed Toad Xenopus laevis</vt:lpstr>
      <vt:lpstr>Ruddy Duck Oxyura jamaicensis</vt:lpstr>
      <vt:lpstr>Ruddy Duck Oxyura jamaicensis</vt:lpstr>
      <vt:lpstr>Ruddy Duck Oxyura jamaicensis</vt:lpstr>
      <vt:lpstr>Ruddy Duck Oxyura jamaicensis</vt:lpstr>
      <vt:lpstr>Sacred Ibis Threskiornis aethiopicus</vt:lpstr>
      <vt:lpstr>Sacred Ibis Threskiornis aethiopicus</vt:lpstr>
      <vt:lpstr>Sacred Ibis Threskiornis aethiopicus</vt:lpstr>
      <vt:lpstr>Reporting</vt:lpstr>
      <vt:lpstr>Find out more about invasive plants and animals at www.nonnativespecies.org  More information about the RAPID LIFE Project (including free downloads of these materials) can be found at www.nonnativespecies.org/rapid  </vt:lpstr>
    </vt:vector>
  </TitlesOfParts>
  <Company>Defra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Cornwell, Lucy (APHA)</dc:creator>
  <cp:lastModifiedBy>Macias-Rodriguez, Sara</cp:lastModifiedBy>
  <cp:revision>106</cp:revision>
  <dcterms:created xsi:type="dcterms:W3CDTF">2017-11-06T15:10:32Z</dcterms:created>
  <dcterms:modified xsi:type="dcterms:W3CDTF">2019-11-13T14:38:04Z</dcterms:modified>
</cp:coreProperties>
</file>