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81" r:id="rId2"/>
    <p:sldId id="256" r:id="rId3"/>
    <p:sldId id="282" r:id="rId4"/>
    <p:sldId id="292" r:id="rId5"/>
    <p:sldId id="259" r:id="rId6"/>
    <p:sldId id="260" r:id="rId7"/>
    <p:sldId id="284" r:id="rId8"/>
    <p:sldId id="262" r:id="rId9"/>
    <p:sldId id="263" r:id="rId10"/>
    <p:sldId id="264" r:id="rId11"/>
    <p:sldId id="285" r:id="rId12"/>
    <p:sldId id="266" r:id="rId13"/>
    <p:sldId id="294" r:id="rId14"/>
    <p:sldId id="268" r:id="rId15"/>
    <p:sldId id="293" r:id="rId16"/>
    <p:sldId id="267" r:id="rId17"/>
    <p:sldId id="270" r:id="rId18"/>
    <p:sldId id="286" r:id="rId19"/>
    <p:sldId id="287" r:id="rId20"/>
    <p:sldId id="288" r:id="rId21"/>
    <p:sldId id="289" r:id="rId22"/>
    <p:sldId id="290" r:id="rId23"/>
    <p:sldId id="276" r:id="rId24"/>
    <p:sldId id="277" r:id="rId25"/>
    <p:sldId id="278" r:id="rId26"/>
    <p:sldId id="279" r:id="rId27"/>
    <p:sldId id="29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ne A Wood" initials="CW"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FFFFCC"/>
    <a:srgbClr val="003399"/>
    <a:srgbClr val="0033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79209" autoAdjust="0"/>
  </p:normalViewPr>
  <p:slideViewPr>
    <p:cSldViewPr snapToGrid="0">
      <p:cViewPr varScale="1">
        <p:scale>
          <a:sx n="83" d="100"/>
          <a:sy n="83" d="100"/>
        </p:scale>
        <p:origin x="882" y="84"/>
      </p:cViewPr>
      <p:guideLst>
        <p:guide orient="horz" pos="2160"/>
        <p:guide pos="2880"/>
      </p:guideLst>
    </p:cSldViewPr>
  </p:slideViewPr>
  <p:notesTextViewPr>
    <p:cViewPr>
      <p:scale>
        <a:sx n="1" d="1"/>
        <a:sy n="1" d="1"/>
      </p:scale>
      <p:origin x="0" y="-66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024236-E0E3-4003-AFAD-C0B1777E7552}" type="doc">
      <dgm:prSet loTypeId="urn:microsoft.com/office/officeart/2005/8/layout/equation1" loCatId="process" qsTypeId="urn:microsoft.com/office/officeart/2005/8/quickstyle/simple5" qsCatId="simple" csTypeId="urn:microsoft.com/office/officeart/2005/8/colors/accent2_2" csCatId="accent2" phldr="1"/>
      <dgm:spPr/>
      <dgm:t>
        <a:bodyPr/>
        <a:lstStyle/>
        <a:p>
          <a:endParaRPr lang="en-GB"/>
        </a:p>
      </dgm:t>
    </dgm:pt>
    <dgm:pt modelId="{C3E817D9-5B11-4911-8AE3-332655F11969}">
      <dgm:prSet phldrT="[Text]" custT="1"/>
      <dgm:spPr>
        <a:xfrm>
          <a:off x="4567209" y="291531"/>
          <a:ext cx="1339023" cy="786264"/>
        </a:xfrm>
      </dgm:spPr>
      <dgm:t>
        <a:bodyPr/>
        <a:lstStyle/>
        <a:p>
          <a:pPr algn="ctr"/>
          <a:r>
            <a:rPr lang="en-GB" sz="1400" b="1" dirty="0">
              <a:latin typeface="Segoe UI" panose="020B0502040204020203" pitchFamily="34" charset="0"/>
              <a:ea typeface="Segoe UI" panose="020B0502040204020203" pitchFamily="34" charset="0"/>
              <a:cs typeface="Segoe UI" panose="020B0502040204020203" pitchFamily="34" charset="0"/>
            </a:rPr>
            <a:t>Likelihood of establishment and spread</a:t>
          </a:r>
        </a:p>
      </dgm:t>
    </dgm:pt>
    <dgm:pt modelId="{6D3A8646-3B71-4EE7-A123-65BFF4993A3D}" type="parTrans" cxnId="{389EC5AA-5725-41FE-B454-4C0C173A1D27}">
      <dgm:prSet/>
      <dgm:spPr/>
      <dgm:t>
        <a:bodyPr/>
        <a:lstStyle/>
        <a:p>
          <a:pPr algn="ctr"/>
          <a:endParaRPr lang="en-GB">
            <a:latin typeface="Calibri" panose="020F0502020204030204" pitchFamily="34" charset="0"/>
          </a:endParaRPr>
        </a:p>
      </dgm:t>
    </dgm:pt>
    <dgm:pt modelId="{7F90B758-DFAC-4708-9059-A58DA983663A}" type="sibTrans" cxnId="{389EC5AA-5725-41FE-B454-4C0C173A1D27}">
      <dgm:prSet custT="1"/>
      <dgm:spPr>
        <a:xfrm>
          <a:off x="4126445" y="473732"/>
          <a:ext cx="456033" cy="456033"/>
        </a:xfrm>
      </dgm:spPr>
      <dgm:t>
        <a:bodyPr/>
        <a:lstStyle/>
        <a:p>
          <a:pPr algn="ctr"/>
          <a:endParaRPr lang="en-GB" sz="5400">
            <a:solidFill>
              <a:sysClr val="window" lastClr="FFFFFF"/>
            </a:solidFill>
            <a:latin typeface="Calibri" panose="020F0502020204030204" pitchFamily="34" charset="0"/>
            <a:ea typeface="+mn-ea"/>
            <a:cs typeface="+mn-cs"/>
          </a:endParaRPr>
        </a:p>
      </dgm:t>
    </dgm:pt>
    <dgm:pt modelId="{818B4742-4114-4C47-B361-B160443F23CC}">
      <dgm:prSet phldrT="[Text]" custT="1"/>
      <dgm:spPr>
        <a:xfrm>
          <a:off x="2936890" y="288150"/>
          <a:ext cx="1207575" cy="786264"/>
        </a:xfrm>
      </dgm:spPr>
      <dgm:t>
        <a:bodyPr/>
        <a:lstStyle/>
        <a:p>
          <a:pPr algn="ctr"/>
          <a:r>
            <a:rPr lang="en-GB" sz="1400" b="1" dirty="0">
              <a:latin typeface="Segoe UI" panose="020B0502040204020203" pitchFamily="34" charset="0"/>
              <a:ea typeface="Segoe UI" panose="020B0502040204020203" pitchFamily="34" charset="0"/>
              <a:cs typeface="Segoe UI" panose="020B0502040204020203" pitchFamily="34" charset="0"/>
            </a:rPr>
            <a:t>Effectiveness of vector</a:t>
          </a:r>
        </a:p>
      </dgm:t>
    </dgm:pt>
    <dgm:pt modelId="{2C64CBC0-B807-43DE-9326-17ED98A1C03D}" type="parTrans" cxnId="{C6917430-10A7-428B-8BF2-BA9577291D9E}">
      <dgm:prSet/>
      <dgm:spPr/>
      <dgm:t>
        <a:bodyPr/>
        <a:lstStyle/>
        <a:p>
          <a:pPr algn="ctr"/>
          <a:endParaRPr lang="en-GB">
            <a:latin typeface="Calibri" panose="020F0502020204030204" pitchFamily="34" charset="0"/>
          </a:endParaRPr>
        </a:p>
      </dgm:t>
    </dgm:pt>
    <dgm:pt modelId="{CD86BA56-55F1-49A9-945B-ED8CF2223B64}" type="sibTrans" cxnId="{C6917430-10A7-428B-8BF2-BA9577291D9E}">
      <dgm:prSet custT="1"/>
      <dgm:spPr>
        <a:xfrm>
          <a:off x="2341716" y="460334"/>
          <a:ext cx="456033" cy="456033"/>
        </a:xfrm>
      </dgm:spPr>
      <dgm:t>
        <a:bodyPr/>
        <a:lstStyle/>
        <a:p>
          <a:pPr algn="ctr"/>
          <a:endParaRPr lang="en-GB" sz="5400">
            <a:solidFill>
              <a:sysClr val="window" lastClr="FFFFFF"/>
            </a:solidFill>
            <a:latin typeface="Calibri" panose="020F0502020204030204" pitchFamily="34" charset="0"/>
            <a:ea typeface="+mn-ea"/>
            <a:cs typeface="+mn-cs"/>
          </a:endParaRPr>
        </a:p>
      </dgm:t>
    </dgm:pt>
    <dgm:pt modelId="{CA621B74-A596-4E31-A3DF-FD298A94DA34}">
      <dgm:prSet phldrT="[Text]" custT="1"/>
      <dgm:spPr>
        <a:xfrm>
          <a:off x="783" y="308616"/>
          <a:ext cx="786264" cy="786264"/>
        </a:xfrm>
      </dgm:spPr>
      <dgm:t>
        <a:bodyPr/>
        <a:lstStyle/>
        <a:p>
          <a:pPr algn="ctr"/>
          <a:r>
            <a:rPr lang="en-GB" sz="2000" b="1" dirty="0">
              <a:latin typeface="Segoe UI" panose="020B0502040204020203" pitchFamily="34" charset="0"/>
              <a:ea typeface="Segoe UI" panose="020B0502040204020203" pitchFamily="34" charset="0"/>
              <a:cs typeface="Segoe UI" panose="020B0502040204020203" pitchFamily="34" charset="0"/>
            </a:rPr>
            <a:t>Risk</a:t>
          </a:r>
        </a:p>
      </dgm:t>
    </dgm:pt>
    <dgm:pt modelId="{B3AD7739-697E-4C9A-B386-78B30877BBCE}" type="parTrans" cxnId="{6E56A0FF-80F1-426D-8CA9-1D1CEC0BA9DD}">
      <dgm:prSet/>
      <dgm:spPr/>
      <dgm:t>
        <a:bodyPr/>
        <a:lstStyle/>
        <a:p>
          <a:pPr algn="ctr"/>
          <a:endParaRPr lang="en-GB">
            <a:latin typeface="Calibri" panose="020F0502020204030204" pitchFamily="34" charset="0"/>
          </a:endParaRPr>
        </a:p>
      </dgm:t>
    </dgm:pt>
    <dgm:pt modelId="{9E8E70F8-9498-4D16-A74E-61061A0D73F3}" type="sibTrans" cxnId="{6E56A0FF-80F1-426D-8CA9-1D1CEC0BA9DD}">
      <dgm:prSet/>
      <dgm:spPr/>
      <dgm:t>
        <a:bodyPr/>
        <a:lstStyle/>
        <a:p>
          <a:pPr algn="ctr"/>
          <a:endParaRPr lang="en-GB">
            <a:latin typeface="Calibri" panose="020F0502020204030204" pitchFamily="34" charset="0"/>
          </a:endParaRPr>
        </a:p>
      </dgm:t>
    </dgm:pt>
    <dgm:pt modelId="{58D53751-6F43-42C4-9FCB-97FAEAEAE7AA}">
      <dgm:prSet custT="1"/>
      <dgm:spPr>
        <a:xfrm>
          <a:off x="1370770" y="308616"/>
          <a:ext cx="900531" cy="786264"/>
        </a:xfrm>
      </dgm:spPr>
      <dgm:t>
        <a:bodyPr/>
        <a:lstStyle/>
        <a:p>
          <a:pPr algn="ctr"/>
          <a:r>
            <a:rPr lang="en-GB" sz="1400" b="1" dirty="0">
              <a:latin typeface="Segoe UI" panose="020B0502040204020203" pitchFamily="34" charset="0"/>
              <a:ea typeface="Segoe UI" panose="020B0502040204020203" pitchFamily="34" charset="0"/>
              <a:cs typeface="Segoe UI" panose="020B0502040204020203" pitchFamily="34" charset="0"/>
            </a:rPr>
            <a:t>Vector association with NNS</a:t>
          </a:r>
        </a:p>
      </dgm:t>
    </dgm:pt>
    <dgm:pt modelId="{10D0349C-8ED6-4661-A56C-B246DDEC966C}" type="parTrans" cxnId="{2F97F77B-9F86-4D77-87FA-EE8260218514}">
      <dgm:prSet/>
      <dgm:spPr/>
      <dgm:t>
        <a:bodyPr/>
        <a:lstStyle/>
        <a:p>
          <a:pPr algn="ctr"/>
          <a:endParaRPr lang="en-GB">
            <a:latin typeface="Calibri" panose="020F0502020204030204" pitchFamily="34" charset="0"/>
          </a:endParaRPr>
        </a:p>
      </dgm:t>
    </dgm:pt>
    <dgm:pt modelId="{6FFF8A00-E777-4268-93EC-7755F7CC580A}" type="sibTrans" cxnId="{2F97F77B-9F86-4D77-87FA-EE8260218514}">
      <dgm:prSet custT="1"/>
      <dgm:spPr>
        <a:xfrm>
          <a:off x="850892" y="473732"/>
          <a:ext cx="456033" cy="456033"/>
        </a:xfrm>
      </dgm:spPr>
      <dgm:t>
        <a:bodyPr/>
        <a:lstStyle/>
        <a:p>
          <a:pPr algn="ctr"/>
          <a:endParaRPr lang="en-GB" sz="4400">
            <a:solidFill>
              <a:sysClr val="window" lastClr="FFFFFF"/>
            </a:solidFill>
            <a:latin typeface="Calibri" panose="020F0502020204030204" pitchFamily="34" charset="0"/>
            <a:ea typeface="+mn-ea"/>
            <a:cs typeface="+mn-cs"/>
          </a:endParaRPr>
        </a:p>
      </dgm:t>
    </dgm:pt>
    <dgm:pt modelId="{61CF789C-FA50-4352-A75C-8BFB4F55D93D}" type="pres">
      <dgm:prSet presAssocID="{59024236-E0E3-4003-AFAD-C0B1777E7552}" presName="linearFlow" presStyleCnt="0">
        <dgm:presLayoutVars>
          <dgm:dir val="rev"/>
          <dgm:resizeHandles val="exact"/>
        </dgm:presLayoutVars>
      </dgm:prSet>
      <dgm:spPr/>
      <dgm:t>
        <a:bodyPr/>
        <a:lstStyle/>
        <a:p>
          <a:endParaRPr lang="en-GB"/>
        </a:p>
      </dgm:t>
    </dgm:pt>
    <dgm:pt modelId="{FB7BE3F8-1EB9-4B08-9CA3-28FF2948291F}" type="pres">
      <dgm:prSet presAssocID="{C3E817D9-5B11-4911-8AE3-332655F11969}" presName="node" presStyleLbl="node1" presStyleIdx="0" presStyleCnt="4" custScaleX="180332" custLinFactX="-1942" custLinFactNeighborX="-100000" custLinFactNeighborY="-2173">
        <dgm:presLayoutVars>
          <dgm:bulletEnabled val="1"/>
        </dgm:presLayoutVars>
      </dgm:prSet>
      <dgm:spPr>
        <a:prstGeom prst="ellipse">
          <a:avLst/>
        </a:prstGeom>
      </dgm:spPr>
      <dgm:t>
        <a:bodyPr/>
        <a:lstStyle/>
        <a:p>
          <a:endParaRPr lang="en-GB"/>
        </a:p>
      </dgm:t>
    </dgm:pt>
    <dgm:pt modelId="{EB66ED62-5052-42C7-AA64-3CA422876B2C}" type="pres">
      <dgm:prSet presAssocID="{7F90B758-DFAC-4708-9059-A58DA983663A}" presName="spacerL" presStyleCnt="0"/>
      <dgm:spPr/>
    </dgm:pt>
    <dgm:pt modelId="{B80F9A0E-6354-4BFD-A54A-4DCBFAC77B7F}" type="pres">
      <dgm:prSet presAssocID="{7F90B758-DFAC-4708-9059-A58DA983663A}" presName="sibTrans" presStyleLbl="sibTrans2D1" presStyleIdx="0" presStyleCnt="3"/>
      <dgm:spPr>
        <a:prstGeom prst="mathMultiply">
          <a:avLst/>
        </a:prstGeom>
      </dgm:spPr>
      <dgm:t>
        <a:bodyPr/>
        <a:lstStyle/>
        <a:p>
          <a:endParaRPr lang="en-GB"/>
        </a:p>
      </dgm:t>
    </dgm:pt>
    <dgm:pt modelId="{394342B3-EC62-4621-9BA2-822B7340E49A}" type="pres">
      <dgm:prSet presAssocID="{7F90B758-DFAC-4708-9059-A58DA983663A}" presName="spacerR" presStyleCnt="0"/>
      <dgm:spPr/>
    </dgm:pt>
    <dgm:pt modelId="{9CCBB4AE-B226-4B54-85EB-138D08CF9E94}" type="pres">
      <dgm:prSet presAssocID="{818B4742-4114-4C47-B361-B160443F23CC}" presName="node" presStyleLbl="node1" presStyleIdx="1" presStyleCnt="4" custScaleX="181944" custLinFactNeighborX="67693" custLinFactNeighborY="-1784">
        <dgm:presLayoutVars>
          <dgm:bulletEnabled val="1"/>
        </dgm:presLayoutVars>
      </dgm:prSet>
      <dgm:spPr>
        <a:prstGeom prst="ellipse">
          <a:avLst/>
        </a:prstGeom>
      </dgm:spPr>
      <dgm:t>
        <a:bodyPr/>
        <a:lstStyle/>
        <a:p>
          <a:endParaRPr lang="en-GB"/>
        </a:p>
      </dgm:t>
    </dgm:pt>
    <dgm:pt modelId="{0AB7E848-8097-436D-9A5C-792DBBC991F4}" type="pres">
      <dgm:prSet presAssocID="{CD86BA56-55F1-49A9-945B-ED8CF2223B64}" presName="spacerL" presStyleCnt="0"/>
      <dgm:spPr/>
    </dgm:pt>
    <dgm:pt modelId="{08EC10F4-2616-47D6-8094-987940147B2F}" type="pres">
      <dgm:prSet presAssocID="{CD86BA56-55F1-49A9-945B-ED8CF2223B64}" presName="sibTrans" presStyleLbl="sibTrans2D1" presStyleIdx="1" presStyleCnt="3" custLinFactNeighborX="10290" custLinFactNeighborY="-2938"/>
      <dgm:spPr>
        <a:prstGeom prst="mathMultiply">
          <a:avLst/>
        </a:prstGeom>
      </dgm:spPr>
      <dgm:t>
        <a:bodyPr/>
        <a:lstStyle/>
        <a:p>
          <a:endParaRPr lang="en-GB"/>
        </a:p>
      </dgm:t>
    </dgm:pt>
    <dgm:pt modelId="{17C2E0D0-5397-488F-A494-BD855E1E0B95}" type="pres">
      <dgm:prSet presAssocID="{CD86BA56-55F1-49A9-945B-ED8CF2223B64}" presName="spacerR" presStyleCnt="0"/>
      <dgm:spPr/>
    </dgm:pt>
    <dgm:pt modelId="{239DF4A0-1004-463F-8523-047DCF169BE9}" type="pres">
      <dgm:prSet presAssocID="{58D53751-6F43-42C4-9FCB-97FAEAEAE7AA}" presName="node" presStyleLbl="node1" presStyleIdx="2" presStyleCnt="4" custScaleX="153979">
        <dgm:presLayoutVars>
          <dgm:bulletEnabled val="1"/>
        </dgm:presLayoutVars>
      </dgm:prSet>
      <dgm:spPr>
        <a:prstGeom prst="ellipse">
          <a:avLst/>
        </a:prstGeom>
      </dgm:spPr>
      <dgm:t>
        <a:bodyPr/>
        <a:lstStyle/>
        <a:p>
          <a:endParaRPr lang="en-GB"/>
        </a:p>
      </dgm:t>
    </dgm:pt>
    <dgm:pt modelId="{86E01E66-C7EA-4ADE-A00B-4BBCF5689C48}" type="pres">
      <dgm:prSet presAssocID="{6FFF8A00-E777-4268-93EC-7755F7CC580A}" presName="spacerL" presStyleCnt="0"/>
      <dgm:spPr/>
    </dgm:pt>
    <dgm:pt modelId="{374E327B-E496-401B-9506-984C8650D791}" type="pres">
      <dgm:prSet presAssocID="{6FFF8A00-E777-4268-93EC-7755F7CC580A}" presName="sibTrans" presStyleLbl="sibTrans2D1" presStyleIdx="2" presStyleCnt="3"/>
      <dgm:spPr>
        <a:prstGeom prst="mathEqual">
          <a:avLst/>
        </a:prstGeom>
      </dgm:spPr>
      <dgm:t>
        <a:bodyPr/>
        <a:lstStyle/>
        <a:p>
          <a:endParaRPr lang="en-GB"/>
        </a:p>
      </dgm:t>
    </dgm:pt>
    <dgm:pt modelId="{F2FC1DC3-1DD4-44BF-8D00-47AC304A3BCC}" type="pres">
      <dgm:prSet presAssocID="{6FFF8A00-E777-4268-93EC-7755F7CC580A}" presName="spacerR" presStyleCnt="0"/>
      <dgm:spPr/>
    </dgm:pt>
    <dgm:pt modelId="{CB072E75-0D1F-4706-9349-E6311A1D0E67}" type="pres">
      <dgm:prSet presAssocID="{CA621B74-A596-4E31-A3DF-FD298A94DA34}" presName="node" presStyleLbl="node1" presStyleIdx="3" presStyleCnt="4">
        <dgm:presLayoutVars>
          <dgm:bulletEnabled val="1"/>
        </dgm:presLayoutVars>
      </dgm:prSet>
      <dgm:spPr>
        <a:prstGeom prst="ellipse">
          <a:avLst/>
        </a:prstGeom>
      </dgm:spPr>
      <dgm:t>
        <a:bodyPr/>
        <a:lstStyle/>
        <a:p>
          <a:endParaRPr lang="en-GB"/>
        </a:p>
      </dgm:t>
    </dgm:pt>
  </dgm:ptLst>
  <dgm:cxnLst>
    <dgm:cxn modelId="{E263793F-BDA5-48C6-B790-5F22B32C9CE7}" type="presOf" srcId="{C3E817D9-5B11-4911-8AE3-332655F11969}" destId="{FB7BE3F8-1EB9-4B08-9CA3-28FF2948291F}" srcOrd="0" destOrd="0" presId="urn:microsoft.com/office/officeart/2005/8/layout/equation1"/>
    <dgm:cxn modelId="{6E56A0FF-80F1-426D-8CA9-1D1CEC0BA9DD}" srcId="{59024236-E0E3-4003-AFAD-C0B1777E7552}" destId="{CA621B74-A596-4E31-A3DF-FD298A94DA34}" srcOrd="3" destOrd="0" parTransId="{B3AD7739-697E-4C9A-B386-78B30877BBCE}" sibTransId="{9E8E70F8-9498-4D16-A74E-61061A0D73F3}"/>
    <dgm:cxn modelId="{389EC5AA-5725-41FE-B454-4C0C173A1D27}" srcId="{59024236-E0E3-4003-AFAD-C0B1777E7552}" destId="{C3E817D9-5B11-4911-8AE3-332655F11969}" srcOrd="0" destOrd="0" parTransId="{6D3A8646-3B71-4EE7-A123-65BFF4993A3D}" sibTransId="{7F90B758-DFAC-4708-9059-A58DA983663A}"/>
    <dgm:cxn modelId="{EF9427C6-91D1-469A-95C1-94B7938E1459}" type="presOf" srcId="{CA621B74-A596-4E31-A3DF-FD298A94DA34}" destId="{CB072E75-0D1F-4706-9349-E6311A1D0E67}" srcOrd="0" destOrd="0" presId="urn:microsoft.com/office/officeart/2005/8/layout/equation1"/>
    <dgm:cxn modelId="{C587E3F9-3B1B-4EF2-BA20-163B27C7A0D2}" type="presOf" srcId="{59024236-E0E3-4003-AFAD-C0B1777E7552}" destId="{61CF789C-FA50-4352-A75C-8BFB4F55D93D}" srcOrd="0" destOrd="0" presId="urn:microsoft.com/office/officeart/2005/8/layout/equation1"/>
    <dgm:cxn modelId="{C6917430-10A7-428B-8BF2-BA9577291D9E}" srcId="{59024236-E0E3-4003-AFAD-C0B1777E7552}" destId="{818B4742-4114-4C47-B361-B160443F23CC}" srcOrd="1" destOrd="0" parTransId="{2C64CBC0-B807-43DE-9326-17ED98A1C03D}" sibTransId="{CD86BA56-55F1-49A9-945B-ED8CF2223B64}"/>
    <dgm:cxn modelId="{7E06F0C4-BA5C-459E-BDA0-3AD018A32197}" type="presOf" srcId="{58D53751-6F43-42C4-9FCB-97FAEAEAE7AA}" destId="{239DF4A0-1004-463F-8523-047DCF169BE9}" srcOrd="0" destOrd="0" presId="urn:microsoft.com/office/officeart/2005/8/layout/equation1"/>
    <dgm:cxn modelId="{C5CFDEE5-A146-47BA-8C77-87009F85B1FA}" type="presOf" srcId="{CD86BA56-55F1-49A9-945B-ED8CF2223B64}" destId="{08EC10F4-2616-47D6-8094-987940147B2F}" srcOrd="0" destOrd="0" presId="urn:microsoft.com/office/officeart/2005/8/layout/equation1"/>
    <dgm:cxn modelId="{6BAE9D9E-32B3-4433-BF5C-0C02809A3068}" type="presOf" srcId="{7F90B758-DFAC-4708-9059-A58DA983663A}" destId="{B80F9A0E-6354-4BFD-A54A-4DCBFAC77B7F}" srcOrd="0" destOrd="0" presId="urn:microsoft.com/office/officeart/2005/8/layout/equation1"/>
    <dgm:cxn modelId="{2F97F77B-9F86-4D77-87FA-EE8260218514}" srcId="{59024236-E0E3-4003-AFAD-C0B1777E7552}" destId="{58D53751-6F43-42C4-9FCB-97FAEAEAE7AA}" srcOrd="2" destOrd="0" parTransId="{10D0349C-8ED6-4661-A56C-B246DDEC966C}" sibTransId="{6FFF8A00-E777-4268-93EC-7755F7CC580A}"/>
    <dgm:cxn modelId="{921289F1-39D4-4428-8AE7-F23AA18FDB63}" type="presOf" srcId="{6FFF8A00-E777-4268-93EC-7755F7CC580A}" destId="{374E327B-E496-401B-9506-984C8650D791}" srcOrd="0" destOrd="0" presId="urn:microsoft.com/office/officeart/2005/8/layout/equation1"/>
    <dgm:cxn modelId="{78AEB08B-0B36-4336-9E6A-F9440D7B539C}" type="presOf" srcId="{818B4742-4114-4C47-B361-B160443F23CC}" destId="{9CCBB4AE-B226-4B54-85EB-138D08CF9E94}" srcOrd="0" destOrd="0" presId="urn:microsoft.com/office/officeart/2005/8/layout/equation1"/>
    <dgm:cxn modelId="{10451380-DA9B-4BFC-B2A5-C2A0A2F98DA0}" type="presParOf" srcId="{61CF789C-FA50-4352-A75C-8BFB4F55D93D}" destId="{FB7BE3F8-1EB9-4B08-9CA3-28FF2948291F}" srcOrd="0" destOrd="0" presId="urn:microsoft.com/office/officeart/2005/8/layout/equation1"/>
    <dgm:cxn modelId="{4DC232AB-6411-4266-A591-1F401CDC1E28}" type="presParOf" srcId="{61CF789C-FA50-4352-A75C-8BFB4F55D93D}" destId="{EB66ED62-5052-42C7-AA64-3CA422876B2C}" srcOrd="1" destOrd="0" presId="urn:microsoft.com/office/officeart/2005/8/layout/equation1"/>
    <dgm:cxn modelId="{5D65C9B6-0798-4070-9C67-8650C5B382D1}" type="presParOf" srcId="{61CF789C-FA50-4352-A75C-8BFB4F55D93D}" destId="{B80F9A0E-6354-4BFD-A54A-4DCBFAC77B7F}" srcOrd="2" destOrd="0" presId="urn:microsoft.com/office/officeart/2005/8/layout/equation1"/>
    <dgm:cxn modelId="{3AAC995B-E6C3-4BBD-BC07-5A05EAEBC3EB}" type="presParOf" srcId="{61CF789C-FA50-4352-A75C-8BFB4F55D93D}" destId="{394342B3-EC62-4621-9BA2-822B7340E49A}" srcOrd="3" destOrd="0" presId="urn:microsoft.com/office/officeart/2005/8/layout/equation1"/>
    <dgm:cxn modelId="{83DBFF05-4E81-4820-92EC-69FFB89CF41E}" type="presParOf" srcId="{61CF789C-FA50-4352-A75C-8BFB4F55D93D}" destId="{9CCBB4AE-B226-4B54-85EB-138D08CF9E94}" srcOrd="4" destOrd="0" presId="urn:microsoft.com/office/officeart/2005/8/layout/equation1"/>
    <dgm:cxn modelId="{836D8248-DCEF-43EE-9793-02284C884B46}" type="presParOf" srcId="{61CF789C-FA50-4352-A75C-8BFB4F55D93D}" destId="{0AB7E848-8097-436D-9A5C-792DBBC991F4}" srcOrd="5" destOrd="0" presId="urn:microsoft.com/office/officeart/2005/8/layout/equation1"/>
    <dgm:cxn modelId="{78767DB0-A9F9-4E25-B191-F4F21C449437}" type="presParOf" srcId="{61CF789C-FA50-4352-A75C-8BFB4F55D93D}" destId="{08EC10F4-2616-47D6-8094-987940147B2F}" srcOrd="6" destOrd="0" presId="urn:microsoft.com/office/officeart/2005/8/layout/equation1"/>
    <dgm:cxn modelId="{E312EA7D-4C46-4466-AC4C-298DDC12F59E}" type="presParOf" srcId="{61CF789C-FA50-4352-A75C-8BFB4F55D93D}" destId="{17C2E0D0-5397-488F-A494-BD855E1E0B95}" srcOrd="7" destOrd="0" presId="urn:microsoft.com/office/officeart/2005/8/layout/equation1"/>
    <dgm:cxn modelId="{410F87CE-E2BF-4563-AC55-2F3CD7360CD7}" type="presParOf" srcId="{61CF789C-FA50-4352-A75C-8BFB4F55D93D}" destId="{239DF4A0-1004-463F-8523-047DCF169BE9}" srcOrd="8" destOrd="0" presId="urn:microsoft.com/office/officeart/2005/8/layout/equation1"/>
    <dgm:cxn modelId="{31BF7AB9-89FE-4953-937B-B0E93C4AE6FC}" type="presParOf" srcId="{61CF789C-FA50-4352-A75C-8BFB4F55D93D}" destId="{86E01E66-C7EA-4ADE-A00B-4BBCF5689C48}" srcOrd="9" destOrd="0" presId="urn:microsoft.com/office/officeart/2005/8/layout/equation1"/>
    <dgm:cxn modelId="{12F528B7-D94E-47A4-947C-17CAB205BFF6}" type="presParOf" srcId="{61CF789C-FA50-4352-A75C-8BFB4F55D93D}" destId="{374E327B-E496-401B-9506-984C8650D791}" srcOrd="10" destOrd="0" presId="urn:microsoft.com/office/officeart/2005/8/layout/equation1"/>
    <dgm:cxn modelId="{76993B3C-5719-459D-BDDC-2FBFAE554A6F}" type="presParOf" srcId="{61CF789C-FA50-4352-A75C-8BFB4F55D93D}" destId="{F2FC1DC3-1DD4-44BF-8D00-47AC304A3BCC}" srcOrd="11" destOrd="0" presId="urn:microsoft.com/office/officeart/2005/8/layout/equation1"/>
    <dgm:cxn modelId="{1F42C36E-E871-467E-9F96-9DAF5D4471B1}" type="presParOf" srcId="{61CF789C-FA50-4352-A75C-8BFB4F55D93D}" destId="{CB072E75-0D1F-4706-9349-E6311A1D0E67}"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9024236-E0E3-4003-AFAD-C0B1777E7552}" type="doc">
      <dgm:prSet loTypeId="urn:microsoft.com/office/officeart/2005/8/layout/equation1" loCatId="process" qsTypeId="urn:microsoft.com/office/officeart/2005/8/quickstyle/simple5" qsCatId="simple" csTypeId="urn:microsoft.com/office/officeart/2005/8/colors/accent1_2" csCatId="accent1" phldr="1"/>
      <dgm:spPr/>
      <dgm:t>
        <a:bodyPr/>
        <a:lstStyle/>
        <a:p>
          <a:endParaRPr lang="en-GB"/>
        </a:p>
      </dgm:t>
    </dgm:pt>
    <dgm:pt modelId="{C3E817D9-5B11-4911-8AE3-332655F11969}">
      <dgm:prSet phldrT="[Text]" custT="1"/>
      <dgm:spPr>
        <a:xfrm>
          <a:off x="4567209" y="291531"/>
          <a:ext cx="1339023" cy="786264"/>
        </a:xfrm>
      </dgm:spPr>
      <dgm:t>
        <a:bodyPr/>
        <a:lstStyle/>
        <a:p>
          <a:pPr algn="ctr"/>
          <a:r>
            <a:rPr lang="en-GB" sz="1400" b="1" dirty="0">
              <a:latin typeface="Segoe UI" panose="020B0502040204020203" pitchFamily="34" charset="0"/>
              <a:ea typeface="Segoe UI" panose="020B0502040204020203" pitchFamily="34" charset="0"/>
              <a:cs typeface="Segoe UI" panose="020B0502040204020203" pitchFamily="34" charset="0"/>
            </a:rPr>
            <a:t>Receiving </a:t>
          </a:r>
          <a:r>
            <a:rPr lang="en-GB" sz="1400" b="1" dirty="0" smtClean="0">
              <a:latin typeface="Segoe UI" panose="020B0502040204020203" pitchFamily="34" charset="0"/>
              <a:ea typeface="Segoe UI" panose="020B0502040204020203" pitchFamily="34" charset="0"/>
              <a:cs typeface="Segoe UI" panose="020B0502040204020203" pitchFamily="34" charset="0"/>
            </a:rPr>
            <a:t>water or plants dissimilar </a:t>
          </a:r>
          <a:r>
            <a:rPr lang="en-GB" sz="1400" b="1" dirty="0">
              <a:latin typeface="Segoe UI" panose="020B0502040204020203" pitchFamily="34" charset="0"/>
              <a:ea typeface="Segoe UI" panose="020B0502040204020203" pitchFamily="34" charset="0"/>
              <a:cs typeface="Segoe UI" panose="020B0502040204020203" pitchFamily="34" charset="0"/>
            </a:rPr>
            <a:t>to home waters</a:t>
          </a:r>
          <a:r>
            <a:rPr lang="en-GB" sz="1600" b="1" dirty="0">
              <a:latin typeface="Calibri"/>
              <a:ea typeface="+mn-ea"/>
              <a:cs typeface="+mn-cs"/>
            </a:rPr>
            <a:t>?</a:t>
          </a:r>
        </a:p>
      </dgm:t>
    </dgm:pt>
    <dgm:pt modelId="{6D3A8646-3B71-4EE7-A123-65BFF4993A3D}" type="parTrans" cxnId="{389EC5AA-5725-41FE-B454-4C0C173A1D27}">
      <dgm:prSet/>
      <dgm:spPr/>
      <dgm:t>
        <a:bodyPr/>
        <a:lstStyle/>
        <a:p>
          <a:pPr algn="ctr"/>
          <a:endParaRPr lang="en-GB"/>
        </a:p>
      </dgm:t>
    </dgm:pt>
    <dgm:pt modelId="{7F90B758-DFAC-4708-9059-A58DA983663A}" type="sibTrans" cxnId="{389EC5AA-5725-41FE-B454-4C0C173A1D27}">
      <dgm:prSet custT="1"/>
      <dgm:spPr>
        <a:xfrm>
          <a:off x="4126445" y="473732"/>
          <a:ext cx="456033" cy="456033"/>
        </a:xfrm>
      </dgm:spPr>
      <dgm:t>
        <a:bodyPr/>
        <a:lstStyle/>
        <a:p>
          <a:pPr algn="ctr"/>
          <a:endParaRPr lang="en-GB" sz="4800">
            <a:solidFill>
              <a:sysClr val="window" lastClr="FFFFFF"/>
            </a:solidFill>
            <a:latin typeface="Calibri"/>
            <a:ea typeface="+mn-ea"/>
            <a:cs typeface="+mn-cs"/>
          </a:endParaRPr>
        </a:p>
      </dgm:t>
    </dgm:pt>
    <dgm:pt modelId="{818B4742-4114-4C47-B361-B160443F23CC}">
      <dgm:prSet phldrT="[Text]" custT="1"/>
      <dgm:spPr>
        <a:xfrm>
          <a:off x="2936890" y="288150"/>
          <a:ext cx="1207575" cy="786264"/>
        </a:xfrm>
      </dgm:spPr>
      <dgm:t>
        <a:bodyPr/>
        <a:lstStyle/>
        <a:p>
          <a:pPr algn="ctr"/>
          <a:r>
            <a:rPr lang="en-GB" sz="1600" b="1" dirty="0" smtClean="0">
              <a:latin typeface="Calibri"/>
              <a:ea typeface="+mn-ea"/>
              <a:cs typeface="+mn-cs"/>
            </a:rPr>
            <a:t>Water in hull</a:t>
          </a:r>
        </a:p>
        <a:p>
          <a:pPr algn="ctr"/>
          <a:r>
            <a:rPr lang="en-GB" sz="1600" b="1" dirty="0" smtClean="0">
              <a:latin typeface="Calibri"/>
              <a:ea typeface="+mn-ea"/>
              <a:cs typeface="+mn-cs"/>
            </a:rPr>
            <a:t>Plants caught in equipment</a:t>
          </a:r>
        </a:p>
        <a:p>
          <a:pPr algn="ctr"/>
          <a:r>
            <a:rPr lang="en-GB" sz="1600" b="1" dirty="0" smtClean="0">
              <a:latin typeface="Calibri"/>
              <a:ea typeface="+mn-ea"/>
              <a:cs typeface="+mn-cs"/>
            </a:rPr>
            <a:t>Damp wetsuits or boots </a:t>
          </a:r>
          <a:endParaRPr lang="en-GB" sz="1600" b="1" dirty="0">
            <a:latin typeface="Calibri"/>
            <a:ea typeface="+mn-ea"/>
            <a:cs typeface="+mn-cs"/>
          </a:endParaRPr>
        </a:p>
      </dgm:t>
    </dgm:pt>
    <dgm:pt modelId="{2C64CBC0-B807-43DE-9326-17ED98A1C03D}" type="parTrans" cxnId="{C6917430-10A7-428B-8BF2-BA9577291D9E}">
      <dgm:prSet/>
      <dgm:spPr/>
      <dgm:t>
        <a:bodyPr/>
        <a:lstStyle/>
        <a:p>
          <a:pPr algn="ctr"/>
          <a:endParaRPr lang="en-GB"/>
        </a:p>
      </dgm:t>
    </dgm:pt>
    <dgm:pt modelId="{CD86BA56-55F1-49A9-945B-ED8CF2223B64}" type="sibTrans" cxnId="{C6917430-10A7-428B-8BF2-BA9577291D9E}">
      <dgm:prSet custT="1"/>
      <dgm:spPr>
        <a:xfrm>
          <a:off x="2341716" y="460334"/>
          <a:ext cx="456033" cy="456033"/>
        </a:xfrm>
      </dgm:spPr>
      <dgm:t>
        <a:bodyPr/>
        <a:lstStyle/>
        <a:p>
          <a:pPr algn="ctr"/>
          <a:endParaRPr lang="en-GB" sz="4800">
            <a:solidFill>
              <a:sysClr val="window" lastClr="FFFFFF"/>
            </a:solidFill>
            <a:latin typeface="Calibri"/>
            <a:ea typeface="+mn-ea"/>
            <a:cs typeface="+mn-cs"/>
          </a:endParaRPr>
        </a:p>
      </dgm:t>
    </dgm:pt>
    <dgm:pt modelId="{CA621B74-A596-4E31-A3DF-FD298A94DA34}">
      <dgm:prSet phldrT="[Text]" custT="1"/>
      <dgm:spPr>
        <a:xfrm>
          <a:off x="783" y="308616"/>
          <a:ext cx="786264" cy="786264"/>
        </a:xfrm>
      </dgm:spPr>
      <dgm:t>
        <a:bodyPr/>
        <a:lstStyle/>
        <a:p>
          <a:pPr algn="ctr"/>
          <a:r>
            <a:rPr lang="en-GB" sz="2000" b="1" dirty="0">
              <a:latin typeface="Segoe UI" panose="020B0502040204020203" pitchFamily="34" charset="0"/>
              <a:ea typeface="Segoe UI" panose="020B0502040204020203" pitchFamily="34" charset="0"/>
              <a:cs typeface="Segoe UI" panose="020B0502040204020203" pitchFamily="34" charset="0"/>
            </a:rPr>
            <a:t>Risk</a:t>
          </a:r>
        </a:p>
      </dgm:t>
    </dgm:pt>
    <dgm:pt modelId="{B3AD7739-697E-4C9A-B386-78B30877BBCE}" type="parTrans" cxnId="{6E56A0FF-80F1-426D-8CA9-1D1CEC0BA9DD}">
      <dgm:prSet/>
      <dgm:spPr/>
      <dgm:t>
        <a:bodyPr/>
        <a:lstStyle/>
        <a:p>
          <a:pPr algn="ctr"/>
          <a:endParaRPr lang="en-GB"/>
        </a:p>
      </dgm:t>
    </dgm:pt>
    <dgm:pt modelId="{9E8E70F8-9498-4D16-A74E-61061A0D73F3}" type="sibTrans" cxnId="{6E56A0FF-80F1-426D-8CA9-1D1CEC0BA9DD}">
      <dgm:prSet/>
      <dgm:spPr/>
      <dgm:t>
        <a:bodyPr/>
        <a:lstStyle/>
        <a:p>
          <a:pPr algn="ctr"/>
          <a:endParaRPr lang="en-GB"/>
        </a:p>
      </dgm:t>
    </dgm:pt>
    <dgm:pt modelId="{58D53751-6F43-42C4-9FCB-97FAEAEAE7AA}">
      <dgm:prSet custT="1"/>
      <dgm:spPr>
        <a:xfrm>
          <a:off x="1370770" y="308616"/>
          <a:ext cx="900531" cy="786264"/>
        </a:xfrm>
      </dgm:spPr>
      <dgm:t>
        <a:bodyPr/>
        <a:lstStyle/>
        <a:p>
          <a:pPr algn="ctr"/>
          <a:r>
            <a:rPr lang="en-GB" sz="1400" b="1" dirty="0" smtClean="0">
              <a:latin typeface="Segoe UI" panose="020B0502040204020203" pitchFamily="34" charset="0"/>
              <a:ea typeface="Segoe UI" panose="020B0502040204020203" pitchFamily="34" charset="0"/>
              <a:cs typeface="Segoe UI" panose="020B0502040204020203" pitchFamily="34" charset="0"/>
            </a:rPr>
            <a:t>Canoeists</a:t>
          </a:r>
          <a:endParaRPr lang="en-GB" sz="1400" b="1" dirty="0">
            <a:latin typeface="Segoe UI" panose="020B0502040204020203" pitchFamily="34" charset="0"/>
            <a:ea typeface="Segoe UI" panose="020B0502040204020203" pitchFamily="34" charset="0"/>
            <a:cs typeface="Segoe UI" panose="020B0502040204020203" pitchFamily="34" charset="0"/>
          </a:endParaRPr>
        </a:p>
      </dgm:t>
    </dgm:pt>
    <dgm:pt modelId="{10D0349C-8ED6-4661-A56C-B246DDEC966C}" type="parTrans" cxnId="{2F97F77B-9F86-4D77-87FA-EE8260218514}">
      <dgm:prSet/>
      <dgm:spPr/>
      <dgm:t>
        <a:bodyPr/>
        <a:lstStyle/>
        <a:p>
          <a:pPr algn="ctr"/>
          <a:endParaRPr lang="en-GB"/>
        </a:p>
      </dgm:t>
    </dgm:pt>
    <dgm:pt modelId="{6FFF8A00-E777-4268-93EC-7755F7CC580A}" type="sibTrans" cxnId="{2F97F77B-9F86-4D77-87FA-EE8260218514}">
      <dgm:prSet custT="1"/>
      <dgm:spPr>
        <a:xfrm>
          <a:off x="850892" y="473732"/>
          <a:ext cx="456033" cy="456033"/>
        </a:xfrm>
      </dgm:spPr>
      <dgm:t>
        <a:bodyPr/>
        <a:lstStyle/>
        <a:p>
          <a:pPr algn="ctr"/>
          <a:endParaRPr lang="en-GB" sz="4000">
            <a:solidFill>
              <a:sysClr val="window" lastClr="FFFFFF"/>
            </a:solidFill>
            <a:latin typeface="Calibri"/>
            <a:ea typeface="+mn-ea"/>
            <a:cs typeface="+mn-cs"/>
          </a:endParaRPr>
        </a:p>
      </dgm:t>
    </dgm:pt>
    <dgm:pt modelId="{61CF789C-FA50-4352-A75C-8BFB4F55D93D}" type="pres">
      <dgm:prSet presAssocID="{59024236-E0E3-4003-AFAD-C0B1777E7552}" presName="linearFlow" presStyleCnt="0">
        <dgm:presLayoutVars>
          <dgm:dir val="rev"/>
          <dgm:resizeHandles val="exact"/>
        </dgm:presLayoutVars>
      </dgm:prSet>
      <dgm:spPr/>
      <dgm:t>
        <a:bodyPr/>
        <a:lstStyle/>
        <a:p>
          <a:endParaRPr lang="en-GB"/>
        </a:p>
      </dgm:t>
    </dgm:pt>
    <dgm:pt modelId="{FB7BE3F8-1EB9-4B08-9CA3-28FF2948291F}" type="pres">
      <dgm:prSet presAssocID="{C3E817D9-5B11-4911-8AE3-332655F11969}" presName="node" presStyleLbl="node1" presStyleIdx="0" presStyleCnt="4" custScaleX="184294" custScaleY="127364" custLinFactX="-1942" custLinFactNeighborX="-100000" custLinFactNeighborY="-2173">
        <dgm:presLayoutVars>
          <dgm:bulletEnabled val="1"/>
        </dgm:presLayoutVars>
      </dgm:prSet>
      <dgm:spPr>
        <a:prstGeom prst="ellipse">
          <a:avLst/>
        </a:prstGeom>
      </dgm:spPr>
      <dgm:t>
        <a:bodyPr/>
        <a:lstStyle/>
        <a:p>
          <a:endParaRPr lang="en-GB"/>
        </a:p>
      </dgm:t>
    </dgm:pt>
    <dgm:pt modelId="{EB66ED62-5052-42C7-AA64-3CA422876B2C}" type="pres">
      <dgm:prSet presAssocID="{7F90B758-DFAC-4708-9059-A58DA983663A}" presName="spacerL" presStyleCnt="0"/>
      <dgm:spPr/>
    </dgm:pt>
    <dgm:pt modelId="{B80F9A0E-6354-4BFD-A54A-4DCBFAC77B7F}" type="pres">
      <dgm:prSet presAssocID="{7F90B758-DFAC-4708-9059-A58DA983663A}" presName="sibTrans" presStyleLbl="sibTrans2D1" presStyleIdx="0" presStyleCnt="3"/>
      <dgm:spPr>
        <a:prstGeom prst="mathMultiply">
          <a:avLst/>
        </a:prstGeom>
      </dgm:spPr>
      <dgm:t>
        <a:bodyPr/>
        <a:lstStyle/>
        <a:p>
          <a:endParaRPr lang="en-GB"/>
        </a:p>
      </dgm:t>
    </dgm:pt>
    <dgm:pt modelId="{394342B3-EC62-4621-9BA2-822B7340E49A}" type="pres">
      <dgm:prSet presAssocID="{7F90B758-DFAC-4708-9059-A58DA983663A}" presName="spacerR" presStyleCnt="0"/>
      <dgm:spPr/>
    </dgm:pt>
    <dgm:pt modelId="{9CCBB4AE-B226-4B54-85EB-138D08CF9E94}" type="pres">
      <dgm:prSet presAssocID="{818B4742-4114-4C47-B361-B160443F23CC}" presName="node" presStyleLbl="node1" presStyleIdx="1" presStyleCnt="4" custScaleX="182911" custScaleY="154464" custLinFactX="6839" custLinFactNeighborX="100000" custLinFactNeighborY="0">
        <dgm:presLayoutVars>
          <dgm:bulletEnabled val="1"/>
        </dgm:presLayoutVars>
      </dgm:prSet>
      <dgm:spPr>
        <a:prstGeom prst="ellipse">
          <a:avLst/>
        </a:prstGeom>
      </dgm:spPr>
      <dgm:t>
        <a:bodyPr/>
        <a:lstStyle/>
        <a:p>
          <a:endParaRPr lang="en-GB"/>
        </a:p>
      </dgm:t>
    </dgm:pt>
    <dgm:pt modelId="{0AB7E848-8097-436D-9A5C-792DBBC991F4}" type="pres">
      <dgm:prSet presAssocID="{CD86BA56-55F1-49A9-945B-ED8CF2223B64}" presName="spacerL" presStyleCnt="0"/>
      <dgm:spPr/>
    </dgm:pt>
    <dgm:pt modelId="{08EC10F4-2616-47D6-8094-987940147B2F}" type="pres">
      <dgm:prSet presAssocID="{CD86BA56-55F1-49A9-945B-ED8CF2223B64}" presName="sibTrans" presStyleLbl="sibTrans2D1" presStyleIdx="1" presStyleCnt="3" custLinFactNeighborX="10290" custLinFactNeighborY="-2938"/>
      <dgm:spPr>
        <a:prstGeom prst="mathMultiply">
          <a:avLst/>
        </a:prstGeom>
      </dgm:spPr>
      <dgm:t>
        <a:bodyPr/>
        <a:lstStyle/>
        <a:p>
          <a:endParaRPr lang="en-GB"/>
        </a:p>
      </dgm:t>
    </dgm:pt>
    <dgm:pt modelId="{17C2E0D0-5397-488F-A494-BD855E1E0B95}" type="pres">
      <dgm:prSet presAssocID="{CD86BA56-55F1-49A9-945B-ED8CF2223B64}" presName="spacerR" presStyleCnt="0"/>
      <dgm:spPr/>
    </dgm:pt>
    <dgm:pt modelId="{239DF4A0-1004-463F-8523-047DCF169BE9}" type="pres">
      <dgm:prSet presAssocID="{58D53751-6F43-42C4-9FCB-97FAEAEAE7AA}" presName="node" presStyleLbl="node1" presStyleIdx="2" presStyleCnt="4" custScaleX="122662" custScaleY="132362" custLinFactNeighborX="79864" custLinFactNeighborY="0">
        <dgm:presLayoutVars>
          <dgm:bulletEnabled val="1"/>
        </dgm:presLayoutVars>
      </dgm:prSet>
      <dgm:spPr>
        <a:prstGeom prst="ellipse">
          <a:avLst/>
        </a:prstGeom>
      </dgm:spPr>
      <dgm:t>
        <a:bodyPr/>
        <a:lstStyle/>
        <a:p>
          <a:endParaRPr lang="en-GB"/>
        </a:p>
      </dgm:t>
    </dgm:pt>
    <dgm:pt modelId="{86E01E66-C7EA-4ADE-A00B-4BBCF5689C48}" type="pres">
      <dgm:prSet presAssocID="{6FFF8A00-E777-4268-93EC-7755F7CC580A}" presName="spacerL" presStyleCnt="0"/>
      <dgm:spPr/>
    </dgm:pt>
    <dgm:pt modelId="{374E327B-E496-401B-9506-984C8650D791}" type="pres">
      <dgm:prSet presAssocID="{6FFF8A00-E777-4268-93EC-7755F7CC580A}" presName="sibTrans" presStyleLbl="sibTrans2D1" presStyleIdx="2" presStyleCnt="3"/>
      <dgm:spPr>
        <a:prstGeom prst="mathEqual">
          <a:avLst/>
        </a:prstGeom>
      </dgm:spPr>
      <dgm:t>
        <a:bodyPr/>
        <a:lstStyle/>
        <a:p>
          <a:endParaRPr lang="en-GB"/>
        </a:p>
      </dgm:t>
    </dgm:pt>
    <dgm:pt modelId="{F2FC1DC3-1DD4-44BF-8D00-47AC304A3BCC}" type="pres">
      <dgm:prSet presAssocID="{6FFF8A00-E777-4268-93EC-7755F7CC580A}" presName="spacerR" presStyleCnt="0"/>
      <dgm:spPr/>
    </dgm:pt>
    <dgm:pt modelId="{CB072E75-0D1F-4706-9349-E6311A1D0E67}" type="pres">
      <dgm:prSet presAssocID="{CA621B74-A596-4E31-A3DF-FD298A94DA34}" presName="node" presStyleLbl="node1" presStyleIdx="3" presStyleCnt="4">
        <dgm:presLayoutVars>
          <dgm:bulletEnabled val="1"/>
        </dgm:presLayoutVars>
      </dgm:prSet>
      <dgm:spPr>
        <a:prstGeom prst="ellipse">
          <a:avLst/>
        </a:prstGeom>
      </dgm:spPr>
      <dgm:t>
        <a:bodyPr/>
        <a:lstStyle/>
        <a:p>
          <a:endParaRPr lang="en-GB"/>
        </a:p>
      </dgm:t>
    </dgm:pt>
  </dgm:ptLst>
  <dgm:cxnLst>
    <dgm:cxn modelId="{E263793F-BDA5-48C6-B790-5F22B32C9CE7}" type="presOf" srcId="{C3E817D9-5B11-4911-8AE3-332655F11969}" destId="{FB7BE3F8-1EB9-4B08-9CA3-28FF2948291F}" srcOrd="0" destOrd="0" presId="urn:microsoft.com/office/officeart/2005/8/layout/equation1"/>
    <dgm:cxn modelId="{6E56A0FF-80F1-426D-8CA9-1D1CEC0BA9DD}" srcId="{59024236-E0E3-4003-AFAD-C0B1777E7552}" destId="{CA621B74-A596-4E31-A3DF-FD298A94DA34}" srcOrd="3" destOrd="0" parTransId="{B3AD7739-697E-4C9A-B386-78B30877BBCE}" sibTransId="{9E8E70F8-9498-4D16-A74E-61061A0D73F3}"/>
    <dgm:cxn modelId="{389EC5AA-5725-41FE-B454-4C0C173A1D27}" srcId="{59024236-E0E3-4003-AFAD-C0B1777E7552}" destId="{C3E817D9-5B11-4911-8AE3-332655F11969}" srcOrd="0" destOrd="0" parTransId="{6D3A8646-3B71-4EE7-A123-65BFF4993A3D}" sibTransId="{7F90B758-DFAC-4708-9059-A58DA983663A}"/>
    <dgm:cxn modelId="{EF9427C6-91D1-469A-95C1-94B7938E1459}" type="presOf" srcId="{CA621B74-A596-4E31-A3DF-FD298A94DA34}" destId="{CB072E75-0D1F-4706-9349-E6311A1D0E67}" srcOrd="0" destOrd="0" presId="urn:microsoft.com/office/officeart/2005/8/layout/equation1"/>
    <dgm:cxn modelId="{C587E3F9-3B1B-4EF2-BA20-163B27C7A0D2}" type="presOf" srcId="{59024236-E0E3-4003-AFAD-C0B1777E7552}" destId="{61CF789C-FA50-4352-A75C-8BFB4F55D93D}" srcOrd="0" destOrd="0" presId="urn:microsoft.com/office/officeart/2005/8/layout/equation1"/>
    <dgm:cxn modelId="{C6917430-10A7-428B-8BF2-BA9577291D9E}" srcId="{59024236-E0E3-4003-AFAD-C0B1777E7552}" destId="{818B4742-4114-4C47-B361-B160443F23CC}" srcOrd="1" destOrd="0" parTransId="{2C64CBC0-B807-43DE-9326-17ED98A1C03D}" sibTransId="{CD86BA56-55F1-49A9-945B-ED8CF2223B64}"/>
    <dgm:cxn modelId="{7E06F0C4-BA5C-459E-BDA0-3AD018A32197}" type="presOf" srcId="{58D53751-6F43-42C4-9FCB-97FAEAEAE7AA}" destId="{239DF4A0-1004-463F-8523-047DCF169BE9}" srcOrd="0" destOrd="0" presId="urn:microsoft.com/office/officeart/2005/8/layout/equation1"/>
    <dgm:cxn modelId="{C5CFDEE5-A146-47BA-8C77-87009F85B1FA}" type="presOf" srcId="{CD86BA56-55F1-49A9-945B-ED8CF2223B64}" destId="{08EC10F4-2616-47D6-8094-987940147B2F}" srcOrd="0" destOrd="0" presId="urn:microsoft.com/office/officeart/2005/8/layout/equation1"/>
    <dgm:cxn modelId="{6BAE9D9E-32B3-4433-BF5C-0C02809A3068}" type="presOf" srcId="{7F90B758-DFAC-4708-9059-A58DA983663A}" destId="{B80F9A0E-6354-4BFD-A54A-4DCBFAC77B7F}" srcOrd="0" destOrd="0" presId="urn:microsoft.com/office/officeart/2005/8/layout/equation1"/>
    <dgm:cxn modelId="{2F97F77B-9F86-4D77-87FA-EE8260218514}" srcId="{59024236-E0E3-4003-AFAD-C0B1777E7552}" destId="{58D53751-6F43-42C4-9FCB-97FAEAEAE7AA}" srcOrd="2" destOrd="0" parTransId="{10D0349C-8ED6-4661-A56C-B246DDEC966C}" sibTransId="{6FFF8A00-E777-4268-93EC-7755F7CC580A}"/>
    <dgm:cxn modelId="{921289F1-39D4-4428-8AE7-F23AA18FDB63}" type="presOf" srcId="{6FFF8A00-E777-4268-93EC-7755F7CC580A}" destId="{374E327B-E496-401B-9506-984C8650D791}" srcOrd="0" destOrd="0" presId="urn:microsoft.com/office/officeart/2005/8/layout/equation1"/>
    <dgm:cxn modelId="{78AEB08B-0B36-4336-9E6A-F9440D7B539C}" type="presOf" srcId="{818B4742-4114-4C47-B361-B160443F23CC}" destId="{9CCBB4AE-B226-4B54-85EB-138D08CF9E94}" srcOrd="0" destOrd="0" presId="urn:microsoft.com/office/officeart/2005/8/layout/equation1"/>
    <dgm:cxn modelId="{10451380-DA9B-4BFC-B2A5-C2A0A2F98DA0}" type="presParOf" srcId="{61CF789C-FA50-4352-A75C-8BFB4F55D93D}" destId="{FB7BE3F8-1EB9-4B08-9CA3-28FF2948291F}" srcOrd="0" destOrd="0" presId="urn:microsoft.com/office/officeart/2005/8/layout/equation1"/>
    <dgm:cxn modelId="{4DC232AB-6411-4266-A591-1F401CDC1E28}" type="presParOf" srcId="{61CF789C-FA50-4352-A75C-8BFB4F55D93D}" destId="{EB66ED62-5052-42C7-AA64-3CA422876B2C}" srcOrd="1" destOrd="0" presId="urn:microsoft.com/office/officeart/2005/8/layout/equation1"/>
    <dgm:cxn modelId="{5D65C9B6-0798-4070-9C67-8650C5B382D1}" type="presParOf" srcId="{61CF789C-FA50-4352-A75C-8BFB4F55D93D}" destId="{B80F9A0E-6354-4BFD-A54A-4DCBFAC77B7F}" srcOrd="2" destOrd="0" presId="urn:microsoft.com/office/officeart/2005/8/layout/equation1"/>
    <dgm:cxn modelId="{3AAC995B-E6C3-4BBD-BC07-5A05EAEBC3EB}" type="presParOf" srcId="{61CF789C-FA50-4352-A75C-8BFB4F55D93D}" destId="{394342B3-EC62-4621-9BA2-822B7340E49A}" srcOrd="3" destOrd="0" presId="urn:microsoft.com/office/officeart/2005/8/layout/equation1"/>
    <dgm:cxn modelId="{83DBFF05-4E81-4820-92EC-69FFB89CF41E}" type="presParOf" srcId="{61CF789C-FA50-4352-A75C-8BFB4F55D93D}" destId="{9CCBB4AE-B226-4B54-85EB-138D08CF9E94}" srcOrd="4" destOrd="0" presId="urn:microsoft.com/office/officeart/2005/8/layout/equation1"/>
    <dgm:cxn modelId="{836D8248-DCEF-43EE-9793-02284C884B46}" type="presParOf" srcId="{61CF789C-FA50-4352-A75C-8BFB4F55D93D}" destId="{0AB7E848-8097-436D-9A5C-792DBBC991F4}" srcOrd="5" destOrd="0" presId="urn:microsoft.com/office/officeart/2005/8/layout/equation1"/>
    <dgm:cxn modelId="{78767DB0-A9F9-4E25-B191-F4F21C449437}" type="presParOf" srcId="{61CF789C-FA50-4352-A75C-8BFB4F55D93D}" destId="{08EC10F4-2616-47D6-8094-987940147B2F}" srcOrd="6" destOrd="0" presId="urn:microsoft.com/office/officeart/2005/8/layout/equation1"/>
    <dgm:cxn modelId="{E312EA7D-4C46-4466-AC4C-298DDC12F59E}" type="presParOf" srcId="{61CF789C-FA50-4352-A75C-8BFB4F55D93D}" destId="{17C2E0D0-5397-488F-A494-BD855E1E0B95}" srcOrd="7" destOrd="0" presId="urn:microsoft.com/office/officeart/2005/8/layout/equation1"/>
    <dgm:cxn modelId="{410F87CE-E2BF-4563-AC55-2F3CD7360CD7}" type="presParOf" srcId="{61CF789C-FA50-4352-A75C-8BFB4F55D93D}" destId="{239DF4A0-1004-463F-8523-047DCF169BE9}" srcOrd="8" destOrd="0" presId="urn:microsoft.com/office/officeart/2005/8/layout/equation1"/>
    <dgm:cxn modelId="{31BF7AB9-89FE-4953-937B-B0E93C4AE6FC}" type="presParOf" srcId="{61CF789C-FA50-4352-A75C-8BFB4F55D93D}" destId="{86E01E66-C7EA-4ADE-A00B-4BBCF5689C48}" srcOrd="9" destOrd="0" presId="urn:microsoft.com/office/officeart/2005/8/layout/equation1"/>
    <dgm:cxn modelId="{12F528B7-D94E-47A4-947C-17CAB205BFF6}" type="presParOf" srcId="{61CF789C-FA50-4352-A75C-8BFB4F55D93D}" destId="{374E327B-E496-401B-9506-984C8650D791}" srcOrd="10" destOrd="0" presId="urn:microsoft.com/office/officeart/2005/8/layout/equation1"/>
    <dgm:cxn modelId="{76993B3C-5719-459D-BDDC-2FBFAE554A6F}" type="presParOf" srcId="{61CF789C-FA50-4352-A75C-8BFB4F55D93D}" destId="{F2FC1DC3-1DD4-44BF-8D00-47AC304A3BCC}" srcOrd="11" destOrd="0" presId="urn:microsoft.com/office/officeart/2005/8/layout/equation1"/>
    <dgm:cxn modelId="{1F42C36E-E871-467E-9F96-9DAF5D4471B1}" type="presParOf" srcId="{61CF789C-FA50-4352-A75C-8BFB4F55D93D}" destId="{CB072E75-0D1F-4706-9349-E6311A1D0E67}" srcOrd="12"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A46BB0-8AEE-4400-868A-757EF3729616}" type="datetimeFigureOut">
              <a:rPr lang="en-GB" smtClean="0"/>
              <a:t>30/10/2019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6D5FBC-D6EA-45CF-8438-BAB4AD762675}" type="slidenum">
              <a:rPr lang="en-GB" smtClean="0"/>
              <a:t>‹#›</a:t>
            </a:fld>
            <a:endParaRPr lang="en-GB"/>
          </a:p>
        </p:txBody>
      </p:sp>
    </p:spTree>
    <p:extLst>
      <p:ext uri="{BB962C8B-B14F-4D97-AF65-F5344CB8AC3E}">
        <p14:creationId xmlns:p14="http://schemas.microsoft.com/office/powerpoint/2010/main" val="369181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legislation.gov.uk/ukpga/1981/69" TargetMode="External"/><Relationship Id="rId7" Type="http://schemas.openxmlformats.org/officeDocument/2006/relationships/hyperlink" Target="http://ec.europa.eu/environment/water/water-framework/index_en.html"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ec.europa.eu/environment/nature/invasivealien/index_en.htm" TargetMode="External"/><Relationship Id="rId5" Type="http://schemas.openxmlformats.org/officeDocument/2006/relationships/hyperlink" Target="https://www.cbd.int/doc/external/cop-09/bern-01-en.pdf" TargetMode="External"/><Relationship Id="rId4" Type="http://schemas.openxmlformats.org/officeDocument/2006/relationships/hyperlink" Target="http://jncc.defra.gov.uk/PDF/waca1981_schedule9.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1</a:t>
            </a:fld>
            <a:endParaRPr lang="en-GB"/>
          </a:p>
        </p:txBody>
      </p:sp>
    </p:spTree>
    <p:extLst>
      <p:ext uri="{BB962C8B-B14F-4D97-AF65-F5344CB8AC3E}">
        <p14:creationId xmlns:p14="http://schemas.microsoft.com/office/powerpoint/2010/main" val="3246252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essence of good biosecurity for events is to identify the high-risk activities and then ensure that everyone plays their part in reducing that risk. </a:t>
            </a:r>
          </a:p>
          <a:p>
            <a:endParaRPr lang="en-GB" sz="1200" kern="1200" dirty="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a:t>
            </a:r>
            <a:r>
              <a:rPr lang="en-GB" sz="1200" kern="1200" baseline="0" dirty="0" smtClean="0">
                <a:solidFill>
                  <a:schemeClr val="tx1"/>
                </a:solidFill>
                <a:effectLst/>
                <a:latin typeface="+mn-lt"/>
                <a:ea typeface="+mn-ea"/>
                <a:cs typeface="+mn-cs"/>
              </a:rPr>
              <a:t> example risk would be canoeists who move from one water body to another in one day</a:t>
            </a:r>
            <a:endParaRPr lang="en-GB" dirty="0"/>
          </a:p>
        </p:txBody>
      </p:sp>
      <p:sp>
        <p:nvSpPr>
          <p:cNvPr id="4" name="Slide Number Placeholder 3"/>
          <p:cNvSpPr>
            <a:spLocks noGrp="1"/>
          </p:cNvSpPr>
          <p:nvPr>
            <p:ph type="sldNum" sz="quarter" idx="10"/>
          </p:nvPr>
        </p:nvSpPr>
        <p:spPr/>
        <p:txBody>
          <a:bodyPr/>
          <a:lstStyle/>
          <a:p>
            <a:fld id="{5F6D5FBC-D6EA-45CF-8438-BAB4AD762675}" type="slidenum">
              <a:rPr lang="en-GB" smtClean="0"/>
              <a:t>10</a:t>
            </a:fld>
            <a:endParaRPr lang="en-GB"/>
          </a:p>
        </p:txBody>
      </p:sp>
    </p:spTree>
    <p:extLst>
      <p:ext uri="{BB962C8B-B14F-4D97-AF65-F5344CB8AC3E}">
        <p14:creationId xmlns:p14="http://schemas.microsoft.com/office/powerpoint/2010/main" val="2675959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organising your event you may be working with a wide range of people, from participants, including their helpers, friends and family, through to professional contractors.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With both groups it is key to raise biosecurity early and be clear about what you expect.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With professional contractors it is important to write your expectations into your agreement with them. Some examples are:</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contractor must submit a Biosecurity Risk Assessment for written approval at least 6 weeks prior to commencement of work. </a:t>
            </a:r>
            <a:endParaRPr lang="en-GB" dirty="0" smtClean="0">
              <a:effectLst/>
            </a:endParaRP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contractor must ensure that all equipment, materials, machinery and PPE used are new or are thoroughly cleaned prior to their arrival on site.</a:t>
            </a:r>
            <a:endParaRPr lang="en-GB" dirty="0" smtClean="0">
              <a:effectLst/>
            </a:endParaRPr>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11</a:t>
            </a:fld>
            <a:endParaRPr lang="en-GB"/>
          </a:p>
        </p:txBody>
      </p:sp>
    </p:spTree>
    <p:extLst>
      <p:ext uri="{BB962C8B-B14F-4D97-AF65-F5344CB8AC3E}">
        <p14:creationId xmlns:p14="http://schemas.microsoft.com/office/powerpoint/2010/main" val="3188689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For participants the key is to give them enough warning to ensure they have time to clean their boats and kit effectively.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all participants to ‘Check Clean Dry’ before they leave home (making sure all washdown and scraping material is disposed of appropriately</a:t>
            </a:r>
            <a:r>
              <a:rPr lang="en-GB" sz="1200" kern="1200" dirty="0" smtClean="0">
                <a:solidFill>
                  <a:schemeClr val="tx1"/>
                </a:solidFill>
                <a:effectLst/>
                <a:latin typeface="+mn-lt"/>
                <a:ea typeface="+mn-ea"/>
                <a:cs typeface="+mn-cs"/>
              </a:rPr>
              <a:t>) and before they</a:t>
            </a:r>
            <a:r>
              <a:rPr lang="en-GB" sz="1200" kern="1200" baseline="0" dirty="0" smtClean="0">
                <a:solidFill>
                  <a:schemeClr val="tx1"/>
                </a:solidFill>
                <a:effectLst/>
                <a:latin typeface="+mn-lt"/>
                <a:ea typeface="+mn-ea"/>
                <a:cs typeface="+mn-cs"/>
              </a:rPr>
              <a:t> leave your site</a:t>
            </a:r>
            <a:r>
              <a:rPr lang="en-GB" sz="1200" kern="1200" dirty="0" smtClean="0">
                <a:solidFill>
                  <a:schemeClr val="tx1"/>
                </a:solidFill>
                <a:effectLst/>
                <a:latin typeface="+mn-lt"/>
                <a:ea typeface="+mn-ea"/>
                <a:cs typeface="+mn-cs"/>
              </a:rPr>
              <a:t>. </a:t>
            </a:r>
            <a:r>
              <a:rPr lang="en-GB" sz="1200" kern="1200" dirty="0">
                <a:solidFill>
                  <a:schemeClr val="tx1"/>
                </a:solidFill>
                <a:effectLst/>
                <a:latin typeface="+mn-lt"/>
                <a:ea typeface="+mn-ea"/>
                <a:cs typeface="+mn-cs"/>
              </a:rPr>
              <a:t>You could raise the issues through the relevant </a:t>
            </a:r>
            <a:r>
              <a:rPr lang="en-GB" sz="1200" kern="1200" dirty="0" smtClean="0">
                <a:solidFill>
                  <a:schemeClr val="tx1"/>
                </a:solidFill>
                <a:effectLst/>
                <a:latin typeface="+mn-lt"/>
                <a:ea typeface="+mn-ea"/>
                <a:cs typeface="+mn-cs"/>
              </a:rPr>
              <a:t>club</a:t>
            </a:r>
            <a:r>
              <a:rPr lang="en-GB" sz="1200" kern="1200" baseline="0" dirty="0" smtClean="0">
                <a:solidFill>
                  <a:schemeClr val="tx1"/>
                </a:solidFill>
                <a:effectLst/>
                <a:latin typeface="+mn-lt"/>
                <a:ea typeface="+mn-ea"/>
                <a:cs typeface="+mn-cs"/>
              </a:rPr>
              <a:t> or </a:t>
            </a:r>
            <a:r>
              <a:rPr lang="en-GB" sz="1200" kern="1200" dirty="0" smtClean="0">
                <a:solidFill>
                  <a:schemeClr val="tx1"/>
                </a:solidFill>
                <a:effectLst/>
                <a:latin typeface="+mn-lt"/>
                <a:ea typeface="+mn-ea"/>
                <a:cs typeface="+mn-cs"/>
              </a:rPr>
              <a:t>association </a:t>
            </a:r>
            <a:r>
              <a:rPr lang="en-GB" sz="1200" kern="1200" dirty="0">
                <a:solidFill>
                  <a:schemeClr val="tx1"/>
                </a:solidFill>
                <a:effectLst/>
                <a:latin typeface="+mn-lt"/>
                <a:ea typeface="+mn-ea"/>
                <a:cs typeface="+mn-cs"/>
              </a:rPr>
              <a:t>and you can also include guidance in the event paperwork – from when they register to inclusion in the rules of the day. </a:t>
            </a:r>
          </a:p>
          <a:p>
            <a:endParaRPr lang="en-GB" dirty="0"/>
          </a:p>
        </p:txBody>
      </p:sp>
      <p:sp>
        <p:nvSpPr>
          <p:cNvPr id="4" name="Slide Number Placeholder 3"/>
          <p:cNvSpPr>
            <a:spLocks noGrp="1"/>
          </p:cNvSpPr>
          <p:nvPr>
            <p:ph type="sldNum" sz="quarter" idx="10"/>
          </p:nvPr>
        </p:nvSpPr>
        <p:spPr/>
        <p:txBody>
          <a:bodyPr/>
          <a:lstStyle/>
          <a:p>
            <a:fld id="{26846BE4-6D28-4997-AD72-223485AD869A}" type="slidenum">
              <a:rPr lang="en-GB" smtClean="0"/>
              <a:t>12</a:t>
            </a:fld>
            <a:endParaRPr lang="en-GB"/>
          </a:p>
        </p:txBody>
      </p:sp>
    </p:spTree>
    <p:extLst>
      <p:ext uri="{BB962C8B-B14F-4D97-AF65-F5344CB8AC3E}">
        <p14:creationId xmlns:p14="http://schemas.microsoft.com/office/powerpoint/2010/main" val="3037578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Consider installing racks</a:t>
            </a:r>
            <a:r>
              <a:rPr lang="en-GB" baseline="0" dirty="0" smtClean="0"/>
              <a:t> for people to drain and dry equipment. This could be near the entry and exit access points for canoes, or in a small room in a clubhouse or bait store for waders and boots. Inside, consider installing a dehumidifier which will speed up drying considerably.</a:t>
            </a:r>
            <a:endParaRPr lang="en-GB" dirty="0" smtClean="0"/>
          </a:p>
          <a:p>
            <a:endParaRPr lang="en-GB" dirty="0" smtClean="0"/>
          </a:p>
          <a:p>
            <a:r>
              <a:rPr lang="en-GB" dirty="0" smtClean="0"/>
              <a:t>Photo</a:t>
            </a:r>
            <a:r>
              <a:rPr lang="en-GB" baseline="0" dirty="0" smtClean="0"/>
              <a:t> credits: </a:t>
            </a:r>
            <a:r>
              <a:rPr lang="en-GB" sz="1200" kern="1200" dirty="0" smtClean="0">
                <a:solidFill>
                  <a:schemeClr val="tx1"/>
                </a:solidFill>
                <a:effectLst/>
                <a:latin typeface="+mn-lt"/>
                <a:ea typeface="+mn-ea"/>
                <a:cs typeface="+mn-cs"/>
              </a:rPr>
              <a:t>Photo © Gander Mountain Gear; Photo ©jaxkayakfishing.com</a:t>
            </a:r>
            <a:endParaRPr lang="en-GB" dirty="0"/>
          </a:p>
        </p:txBody>
      </p:sp>
      <p:sp>
        <p:nvSpPr>
          <p:cNvPr id="4" name="Slide Number Placeholder 3"/>
          <p:cNvSpPr>
            <a:spLocks noGrp="1"/>
          </p:cNvSpPr>
          <p:nvPr>
            <p:ph type="sldNum" sz="quarter" idx="10"/>
          </p:nvPr>
        </p:nvSpPr>
        <p:spPr/>
        <p:txBody>
          <a:bodyPr/>
          <a:lstStyle/>
          <a:p>
            <a:fld id="{5F6D5FBC-D6EA-45CF-8438-BAB4AD762675}" type="slidenum">
              <a:rPr lang="en-GB" smtClean="0"/>
              <a:t>13</a:t>
            </a:fld>
            <a:endParaRPr lang="en-GB"/>
          </a:p>
        </p:txBody>
      </p:sp>
    </p:spTree>
    <p:extLst>
      <p:ext uri="{BB962C8B-B14F-4D97-AF65-F5344CB8AC3E}">
        <p14:creationId xmlns:p14="http://schemas.microsoft.com/office/powerpoint/2010/main" val="1116319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On the site it is important to have relevant </a:t>
            </a:r>
            <a:r>
              <a:rPr lang="en-GB" sz="1200" kern="1200" dirty="0" smtClean="0">
                <a:solidFill>
                  <a:schemeClr val="tx1"/>
                </a:solidFill>
                <a:effectLst/>
                <a:latin typeface="+mn-lt"/>
                <a:ea typeface="+mn-ea"/>
                <a:cs typeface="+mn-cs"/>
              </a:rPr>
              <a:t>cleaning facilities  </a:t>
            </a:r>
            <a:r>
              <a:rPr lang="en-GB" sz="1200" kern="1200" dirty="0">
                <a:solidFill>
                  <a:schemeClr val="tx1"/>
                </a:solidFill>
                <a:effectLst/>
                <a:latin typeface="+mn-lt"/>
                <a:ea typeface="+mn-ea"/>
                <a:cs typeface="+mn-cs"/>
              </a:rPr>
              <a:t>– this will range from, for a </a:t>
            </a:r>
            <a:r>
              <a:rPr lang="en-GB" sz="1200" kern="1200" dirty="0" smtClean="0">
                <a:solidFill>
                  <a:schemeClr val="tx1"/>
                </a:solidFill>
                <a:effectLst/>
                <a:latin typeface="+mn-lt"/>
                <a:ea typeface="+mn-ea"/>
                <a:cs typeface="+mn-cs"/>
              </a:rPr>
              <a:t>triathlon</a:t>
            </a:r>
            <a:r>
              <a:rPr lang="en-GB" sz="1200" kern="1200" baseline="0" dirty="0" smtClean="0">
                <a:solidFill>
                  <a:schemeClr val="tx1"/>
                </a:solidFill>
                <a:effectLst/>
                <a:latin typeface="+mn-lt"/>
                <a:ea typeface="+mn-ea"/>
                <a:cs typeface="+mn-cs"/>
              </a:rPr>
              <a:t> </a:t>
            </a:r>
            <a:r>
              <a:rPr lang="en-GB" sz="1200" kern="1200" baseline="0" dirty="0" smtClean="0">
                <a:solidFill>
                  <a:schemeClr val="tx1"/>
                </a:solidFill>
                <a:effectLst/>
                <a:latin typeface="+mn-lt"/>
                <a:ea typeface="+mn-ea"/>
                <a:cs typeface="+mn-cs"/>
              </a:rPr>
              <a:t>or kayaking </a:t>
            </a:r>
            <a:r>
              <a:rPr lang="en-GB" sz="1200" kern="1200" dirty="0" smtClean="0">
                <a:solidFill>
                  <a:schemeClr val="tx1"/>
                </a:solidFill>
                <a:effectLst/>
                <a:latin typeface="+mn-lt"/>
                <a:ea typeface="+mn-ea"/>
                <a:cs typeface="+mn-cs"/>
              </a:rPr>
              <a:t>event</a:t>
            </a:r>
            <a:r>
              <a:rPr lang="en-GB" sz="1200" kern="1200" dirty="0">
                <a:solidFill>
                  <a:schemeClr val="tx1"/>
                </a:solidFill>
                <a:effectLst/>
                <a:latin typeface="+mn-lt"/>
                <a:ea typeface="+mn-ea"/>
                <a:cs typeface="+mn-cs"/>
              </a:rPr>
              <a:t>, a simple </a:t>
            </a:r>
            <a:r>
              <a:rPr lang="en-GB" sz="1200" kern="1200" dirty="0" smtClean="0">
                <a:solidFill>
                  <a:schemeClr val="tx1"/>
                </a:solidFill>
                <a:effectLst/>
                <a:latin typeface="+mn-lt"/>
                <a:ea typeface="+mn-ea"/>
                <a:cs typeface="+mn-cs"/>
              </a:rPr>
              <a:t>wash </a:t>
            </a:r>
            <a:r>
              <a:rPr lang="en-GB" sz="1200" kern="1200" dirty="0">
                <a:solidFill>
                  <a:schemeClr val="tx1"/>
                </a:solidFill>
                <a:effectLst/>
                <a:latin typeface="+mn-lt"/>
                <a:ea typeface="+mn-ea"/>
                <a:cs typeface="+mn-cs"/>
              </a:rPr>
              <a:t>down area, well away from the water’s edge, through to a full lift and scrub </a:t>
            </a:r>
            <a:r>
              <a:rPr lang="en-GB" sz="1200" kern="1200" dirty="0" smtClean="0">
                <a:solidFill>
                  <a:schemeClr val="tx1"/>
                </a:solidFill>
                <a:effectLst/>
                <a:latin typeface="+mn-lt"/>
                <a:ea typeface="+mn-ea"/>
                <a:cs typeface="+mn-cs"/>
              </a:rPr>
              <a:t>facility for </a:t>
            </a:r>
            <a:r>
              <a:rPr lang="en-GB" sz="1200" kern="1200" dirty="0">
                <a:solidFill>
                  <a:schemeClr val="tx1"/>
                </a:solidFill>
                <a:effectLst/>
                <a:latin typeface="+mn-lt"/>
                <a:ea typeface="+mn-ea"/>
                <a:cs typeface="+mn-cs"/>
              </a:rPr>
              <a:t>larger </a:t>
            </a:r>
            <a:r>
              <a:rPr lang="en-GB" sz="1200" kern="1200" dirty="0" smtClean="0">
                <a:solidFill>
                  <a:schemeClr val="tx1"/>
                </a:solidFill>
                <a:effectLst/>
                <a:latin typeface="+mn-lt"/>
                <a:ea typeface="+mn-ea"/>
                <a:cs typeface="+mn-cs"/>
              </a:rPr>
              <a:t>vessels such as canal</a:t>
            </a:r>
            <a:r>
              <a:rPr lang="en-GB" sz="1200" kern="1200" baseline="0" dirty="0" smtClean="0">
                <a:solidFill>
                  <a:schemeClr val="tx1"/>
                </a:solidFill>
                <a:effectLst/>
                <a:latin typeface="+mn-lt"/>
                <a:ea typeface="+mn-ea"/>
                <a:cs typeface="+mn-cs"/>
              </a:rPr>
              <a:t> boats</a:t>
            </a:r>
            <a:r>
              <a:rPr lang="en-GB"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Images: </a:t>
            </a:r>
            <a:r>
              <a:rPr lang="en-GB" sz="1200" b="0" i="0" kern="1200" dirty="0" smtClean="0">
                <a:solidFill>
                  <a:schemeClr val="tx1"/>
                </a:solidFill>
                <a:effectLst/>
                <a:latin typeface="+mn-lt"/>
                <a:ea typeface="+mn-ea"/>
                <a:cs typeface="+mn-cs"/>
              </a:rPr>
              <a:t>Sail Catamaran on </a:t>
            </a:r>
            <a:r>
              <a:rPr lang="en-GB" sz="1200" b="0" i="0" kern="1200" dirty="0" err="1" smtClean="0">
                <a:solidFill>
                  <a:schemeClr val="tx1"/>
                </a:solidFill>
                <a:effectLst/>
                <a:latin typeface="+mn-lt"/>
                <a:ea typeface="+mn-ea"/>
                <a:cs typeface="+mn-cs"/>
              </a:rPr>
              <a:t>Washdown</a:t>
            </a:r>
            <a:r>
              <a:rPr lang="en-GB" sz="1200" b="0" i="0" kern="1200" dirty="0" smtClean="0">
                <a:solidFill>
                  <a:schemeClr val="tx1"/>
                </a:solidFill>
                <a:effectLst/>
                <a:latin typeface="+mn-lt"/>
                <a:ea typeface="+mn-ea"/>
                <a:cs typeface="+mn-cs"/>
              </a:rPr>
              <a:t> Pad at Port </a:t>
            </a:r>
            <a:r>
              <a:rPr lang="en-GB" sz="1200" b="0" i="0" kern="1200" dirty="0" err="1" smtClean="0">
                <a:solidFill>
                  <a:schemeClr val="tx1"/>
                </a:solidFill>
                <a:effectLst/>
                <a:latin typeface="+mn-lt"/>
                <a:ea typeface="+mn-ea"/>
                <a:cs typeface="+mn-cs"/>
              </a:rPr>
              <a:t>Whangarei</a:t>
            </a:r>
            <a:r>
              <a:rPr lang="en-GB" sz="1200" b="0" i="0" kern="1200" dirty="0" smtClean="0">
                <a:solidFill>
                  <a:schemeClr val="tx1"/>
                </a:solidFill>
                <a:effectLst/>
                <a:latin typeface="+mn-lt"/>
                <a:ea typeface="+mn-ea"/>
                <a:cs typeface="+mn-cs"/>
              </a:rPr>
              <a:t> Marine Centre </a:t>
            </a:r>
            <a:r>
              <a:rPr lang="en-GB" sz="1200" kern="1200" baseline="0" dirty="0" smtClean="0">
                <a:solidFill>
                  <a:schemeClr val="tx1"/>
                </a:solidFill>
                <a:effectLst/>
                <a:latin typeface="+mn-lt"/>
                <a:ea typeface="+mn-ea"/>
                <a:cs typeface="+mn-cs"/>
              </a:rPr>
              <a:t>© http://portwhangarei.com; public washing station © Copyright https://www.umowa.org/articles/2018/4/6/umowa-boat-washing-station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(Good to emphasise = residues from wash down may include live material along with </a:t>
            </a:r>
            <a:r>
              <a:rPr lang="en-GB" dirty="0" smtClean="0"/>
              <a:t>cleaning solutions</a:t>
            </a:r>
            <a:r>
              <a:rPr lang="en-GB" dirty="0"/>
              <a:t>. )</a:t>
            </a:r>
          </a:p>
          <a:p>
            <a:endParaRPr lang="en-GB" dirty="0"/>
          </a:p>
        </p:txBody>
      </p:sp>
      <p:sp>
        <p:nvSpPr>
          <p:cNvPr id="4" name="Slide Number Placeholder 3"/>
          <p:cNvSpPr>
            <a:spLocks noGrp="1"/>
          </p:cNvSpPr>
          <p:nvPr>
            <p:ph type="sldNum" sz="quarter" idx="10"/>
          </p:nvPr>
        </p:nvSpPr>
        <p:spPr/>
        <p:txBody>
          <a:bodyPr/>
          <a:lstStyle/>
          <a:p>
            <a:fld id="{5F6D5FBC-D6EA-45CF-8438-BAB4AD762675}" type="slidenum">
              <a:rPr lang="en-GB" smtClean="0"/>
              <a:t>14</a:t>
            </a:fld>
            <a:endParaRPr lang="en-GB"/>
          </a:p>
        </p:txBody>
      </p:sp>
    </p:spTree>
    <p:extLst>
      <p:ext uri="{BB962C8B-B14F-4D97-AF65-F5344CB8AC3E}">
        <p14:creationId xmlns:p14="http://schemas.microsoft.com/office/powerpoint/2010/main" val="2471290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don’t have a permanent washing station,</a:t>
            </a:r>
            <a:r>
              <a:rPr lang="en-GB" baseline="0" dirty="0" smtClean="0"/>
              <a:t> for events such as </a:t>
            </a:r>
            <a:r>
              <a:rPr lang="en-GB" baseline="0" dirty="0" smtClean="0"/>
              <a:t>tri-</a:t>
            </a:r>
            <a:r>
              <a:rPr lang="en-GB" baseline="0" dirty="0" err="1" smtClean="0"/>
              <a:t>athlons</a:t>
            </a:r>
            <a:r>
              <a:rPr lang="en-GB" baseline="0" dirty="0" smtClean="0"/>
              <a:t> </a:t>
            </a:r>
            <a:r>
              <a:rPr lang="en-GB" baseline="0" dirty="0" smtClean="0"/>
              <a:t>or kayaking competitions, you can create a portable washing station</a:t>
            </a:r>
          </a:p>
          <a:p>
            <a:endParaRPr lang="en-GB" baseline="0" dirty="0" smtClean="0"/>
          </a:p>
          <a:p>
            <a:r>
              <a:rPr lang="en-GB" baseline="0" dirty="0" smtClean="0"/>
              <a:t>Images: Washing stations © CFINNS</a:t>
            </a:r>
            <a:endParaRPr lang="en-GB" dirty="0"/>
          </a:p>
        </p:txBody>
      </p:sp>
      <p:sp>
        <p:nvSpPr>
          <p:cNvPr id="4" name="Slide Number Placeholder 3"/>
          <p:cNvSpPr>
            <a:spLocks noGrp="1"/>
          </p:cNvSpPr>
          <p:nvPr>
            <p:ph type="sldNum" sz="quarter" idx="10"/>
          </p:nvPr>
        </p:nvSpPr>
        <p:spPr/>
        <p:txBody>
          <a:bodyPr/>
          <a:lstStyle/>
          <a:p>
            <a:fld id="{5F6D5FBC-D6EA-45CF-8438-BAB4AD762675}" type="slidenum">
              <a:rPr lang="en-GB" smtClean="0"/>
              <a:t>15</a:t>
            </a:fld>
            <a:endParaRPr lang="en-GB"/>
          </a:p>
        </p:txBody>
      </p:sp>
    </p:spTree>
    <p:extLst>
      <p:ext uri="{BB962C8B-B14F-4D97-AF65-F5344CB8AC3E}">
        <p14:creationId xmlns:p14="http://schemas.microsoft.com/office/powerpoint/2010/main" val="2892749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Send out links or copies of biosecurity information, such as </a:t>
            </a:r>
            <a:r>
              <a:rPr lang="en-GB" sz="1200" kern="1200" dirty="0" smtClean="0">
                <a:solidFill>
                  <a:schemeClr val="tx1"/>
                </a:solidFill>
                <a:effectLst/>
                <a:latin typeface="+mn-lt"/>
                <a:ea typeface="+mn-ea"/>
                <a:cs typeface="+mn-cs"/>
              </a:rPr>
              <a:t>Clean, Check</a:t>
            </a:r>
            <a:r>
              <a:rPr lang="en-GB" sz="1200" kern="1200" baseline="0" dirty="0" smtClean="0">
                <a:solidFill>
                  <a:schemeClr val="tx1"/>
                </a:solidFill>
                <a:effectLst/>
                <a:latin typeface="+mn-lt"/>
                <a:ea typeface="+mn-ea"/>
                <a:cs typeface="+mn-cs"/>
              </a:rPr>
              <a:t>, Dry, beforehand.</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Be clear that you expect nothing but clean boats and kit to arrive and clean boats and kit to leave the site. Remember that it is just as important to stop INNS leaving the site as it is to stop them arriving.</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Providing a briefing for any volunteers or staff working at the event is important. They don’t need to be </a:t>
            </a:r>
            <a:r>
              <a:rPr lang="en-GB" sz="1200" kern="1200" dirty="0" smtClean="0">
                <a:solidFill>
                  <a:schemeClr val="tx1"/>
                </a:solidFill>
                <a:effectLst/>
                <a:latin typeface="+mn-lt"/>
                <a:ea typeface="+mn-ea"/>
                <a:cs typeface="+mn-cs"/>
              </a:rPr>
              <a:t>freshwater biologists </a:t>
            </a:r>
            <a:r>
              <a:rPr lang="en-GB" sz="1200" kern="1200" dirty="0">
                <a:solidFill>
                  <a:schemeClr val="tx1"/>
                </a:solidFill>
                <a:effectLst/>
                <a:latin typeface="+mn-lt"/>
                <a:ea typeface="+mn-ea"/>
                <a:cs typeface="+mn-cs"/>
              </a:rPr>
              <a:t>to assist with identifying invasive species, they just need to be enthusiastic about boat and kit hygiene and feel comfortable about reporting any concerns.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will probably never happen, but telling participants that boats </a:t>
            </a:r>
            <a:r>
              <a:rPr lang="en-GB" sz="1200" kern="1200" dirty="0" smtClean="0">
                <a:solidFill>
                  <a:schemeClr val="tx1"/>
                </a:solidFill>
                <a:effectLst/>
                <a:latin typeface="+mn-lt"/>
                <a:ea typeface="+mn-ea"/>
                <a:cs typeface="+mn-cs"/>
              </a:rPr>
              <a:t>or kit which </a:t>
            </a:r>
            <a:r>
              <a:rPr lang="en-GB" sz="1200" kern="1200" dirty="0">
                <a:solidFill>
                  <a:schemeClr val="tx1"/>
                </a:solidFill>
                <a:effectLst/>
                <a:latin typeface="+mn-lt"/>
                <a:ea typeface="+mn-ea"/>
                <a:cs typeface="+mn-cs"/>
              </a:rPr>
              <a:t>are </a:t>
            </a:r>
            <a:r>
              <a:rPr lang="en-GB" sz="1200" kern="1200" dirty="0" smtClean="0">
                <a:solidFill>
                  <a:schemeClr val="tx1"/>
                </a:solidFill>
                <a:effectLst/>
                <a:latin typeface="+mn-lt"/>
                <a:ea typeface="+mn-ea"/>
                <a:cs typeface="+mn-cs"/>
              </a:rPr>
              <a:t>wet</a:t>
            </a:r>
            <a:r>
              <a:rPr lang="en-GB" sz="1200" kern="1200" baseline="0" dirty="0" smtClean="0">
                <a:solidFill>
                  <a:schemeClr val="tx1"/>
                </a:solidFill>
                <a:effectLst/>
                <a:latin typeface="+mn-lt"/>
                <a:ea typeface="+mn-ea"/>
                <a:cs typeface="+mn-cs"/>
              </a:rPr>
              <a:t> or </a:t>
            </a:r>
            <a:r>
              <a:rPr lang="en-GB" sz="1200" kern="1200" dirty="0" smtClean="0">
                <a:solidFill>
                  <a:schemeClr val="tx1"/>
                </a:solidFill>
                <a:effectLst/>
                <a:latin typeface="+mn-lt"/>
                <a:ea typeface="+mn-ea"/>
                <a:cs typeface="+mn-cs"/>
              </a:rPr>
              <a:t>fouled </a:t>
            </a:r>
            <a:r>
              <a:rPr lang="en-GB" sz="1200" kern="1200" dirty="0">
                <a:solidFill>
                  <a:schemeClr val="tx1"/>
                </a:solidFill>
                <a:effectLst/>
                <a:latin typeface="+mn-lt"/>
                <a:ea typeface="+mn-ea"/>
                <a:cs typeface="+mn-cs"/>
              </a:rPr>
              <a:t>will not be allowed to take part, sends a very clear message about what you expect from participants.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Whichever way you choose to do it, make sure the participants know well in </a:t>
            </a:r>
            <a:r>
              <a:rPr lang="en-GB" sz="1200" kern="1200" dirty="0" smtClean="0">
                <a:solidFill>
                  <a:schemeClr val="tx1"/>
                </a:solidFill>
                <a:effectLst/>
                <a:latin typeface="+mn-lt"/>
                <a:ea typeface="+mn-ea"/>
                <a:cs typeface="+mn-cs"/>
              </a:rPr>
              <a:t>advance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that </a:t>
            </a:r>
            <a:r>
              <a:rPr lang="en-GB" sz="1200" kern="1200" dirty="0">
                <a:solidFill>
                  <a:schemeClr val="tx1"/>
                </a:solidFill>
                <a:effectLst/>
                <a:latin typeface="+mn-lt"/>
                <a:ea typeface="+mn-ea"/>
                <a:cs typeface="+mn-cs"/>
              </a:rPr>
              <a:t>you want to see only clean hulls and kit arriving on site.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word of comfort here – evidence suggests that </a:t>
            </a:r>
            <a:r>
              <a:rPr lang="en-GB" sz="1200" kern="1200" dirty="0" smtClean="0">
                <a:solidFill>
                  <a:schemeClr val="tx1"/>
                </a:solidFill>
                <a:effectLst/>
                <a:latin typeface="+mn-lt"/>
                <a:ea typeface="+mn-ea"/>
                <a:cs typeface="+mn-cs"/>
              </a:rPr>
              <a:t>following the CCD</a:t>
            </a:r>
            <a:r>
              <a:rPr lang="en-GB" sz="1200" kern="1200" baseline="0" dirty="0" smtClean="0">
                <a:solidFill>
                  <a:schemeClr val="tx1"/>
                </a:solidFill>
                <a:effectLst/>
                <a:latin typeface="+mn-lt"/>
                <a:ea typeface="+mn-ea"/>
                <a:cs typeface="+mn-cs"/>
              </a:rPr>
              <a:t> advice </a:t>
            </a:r>
            <a:r>
              <a:rPr lang="en-GB" sz="1200" kern="1200" dirty="0" smtClean="0">
                <a:solidFill>
                  <a:schemeClr val="tx1"/>
                </a:solidFill>
                <a:effectLst/>
                <a:latin typeface="+mn-lt"/>
                <a:ea typeface="+mn-ea"/>
                <a:cs typeface="+mn-cs"/>
              </a:rPr>
              <a:t>and </a:t>
            </a:r>
            <a:r>
              <a:rPr lang="en-GB" sz="1200" kern="1200" dirty="0">
                <a:solidFill>
                  <a:schemeClr val="tx1"/>
                </a:solidFill>
                <a:effectLst/>
                <a:latin typeface="+mn-lt"/>
                <a:ea typeface="+mn-ea"/>
                <a:cs typeface="+mn-cs"/>
              </a:rPr>
              <a:t>carrying no sediments, on </a:t>
            </a:r>
            <a:r>
              <a:rPr lang="en-GB" sz="1200" kern="1200" dirty="0" smtClean="0">
                <a:solidFill>
                  <a:schemeClr val="tx1"/>
                </a:solidFill>
                <a:effectLst/>
                <a:latin typeface="+mn-lt"/>
                <a:ea typeface="+mn-ea"/>
                <a:cs typeface="+mn-cs"/>
              </a:rPr>
              <a:t>trailers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for </a:t>
            </a:r>
            <a:r>
              <a:rPr lang="en-GB" sz="1200" kern="1200" dirty="0">
                <a:solidFill>
                  <a:schemeClr val="tx1"/>
                </a:solidFill>
                <a:effectLst/>
                <a:latin typeface="+mn-lt"/>
                <a:ea typeface="+mn-ea"/>
                <a:cs typeface="+mn-cs"/>
              </a:rPr>
              <a:t>example, then they remain at </a:t>
            </a:r>
            <a:r>
              <a:rPr lang="en-GB" sz="1200" kern="1200" dirty="0" smtClean="0">
                <a:solidFill>
                  <a:schemeClr val="tx1"/>
                </a:solidFill>
                <a:effectLst/>
                <a:latin typeface="+mn-lt"/>
                <a:ea typeface="+mn-ea"/>
                <a:cs typeface="+mn-cs"/>
              </a:rPr>
              <a:t>very low </a:t>
            </a:r>
            <a:r>
              <a:rPr lang="en-GB" sz="1200" kern="1200" dirty="0">
                <a:solidFill>
                  <a:schemeClr val="tx1"/>
                </a:solidFill>
                <a:effectLst/>
                <a:latin typeface="+mn-lt"/>
                <a:ea typeface="+mn-ea"/>
                <a:cs typeface="+mn-cs"/>
              </a:rPr>
              <a:t>risk. </a:t>
            </a:r>
          </a:p>
          <a:p>
            <a:endParaRPr lang="en-GB" dirty="0"/>
          </a:p>
        </p:txBody>
      </p:sp>
      <p:sp>
        <p:nvSpPr>
          <p:cNvPr id="4" name="Slide Number Placeholder 3"/>
          <p:cNvSpPr>
            <a:spLocks noGrp="1"/>
          </p:cNvSpPr>
          <p:nvPr>
            <p:ph type="sldNum" sz="quarter" idx="10"/>
          </p:nvPr>
        </p:nvSpPr>
        <p:spPr/>
        <p:txBody>
          <a:bodyPr/>
          <a:lstStyle/>
          <a:p>
            <a:fld id="{5F6D5FBC-D6EA-45CF-8438-BAB4AD762675}" type="slidenum">
              <a:rPr lang="en-GB" smtClean="0"/>
              <a:t>16</a:t>
            </a:fld>
            <a:endParaRPr lang="en-GB"/>
          </a:p>
        </p:txBody>
      </p:sp>
    </p:spTree>
    <p:extLst>
      <p:ext uri="{BB962C8B-B14F-4D97-AF65-F5344CB8AC3E}">
        <p14:creationId xmlns:p14="http://schemas.microsoft.com/office/powerpoint/2010/main" val="3693973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Preventative Medicine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So how does all this relate to the legislation we discussed earlier? </a:t>
            </a:r>
          </a:p>
          <a:p>
            <a:r>
              <a:rPr lang="en-GB" sz="1200" kern="1200" dirty="0">
                <a:solidFill>
                  <a:schemeClr val="tx1"/>
                </a:solidFill>
                <a:effectLst/>
                <a:latin typeface="+mn-lt"/>
                <a:ea typeface="+mn-ea"/>
                <a:cs typeface="+mn-cs"/>
              </a:rPr>
              <a:t>In essence, by undertaking these actions you are demonstrating ‘best practice’. By recording it all in one document – your biosecurity plan – you can show anyone who may have concerns about your activities that you are taking all reasonable steps to lower the risk of the event introducing or spreading invasive non-native species. </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Biosecurity Planning</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You can take this one step further and do a full biosecurity plan for your event. This involves a five step process. Templates and examples are available on the website. </a:t>
            </a:r>
          </a:p>
          <a:p>
            <a:endParaRPr lang="en-GB" dirty="0" smtClean="0"/>
          </a:p>
          <a:p>
            <a:r>
              <a:rPr lang="en-GB" dirty="0" smtClean="0"/>
              <a:t>Images: © CFINNS</a:t>
            </a:r>
            <a:endParaRPr lang="en-GB" dirty="0"/>
          </a:p>
        </p:txBody>
      </p:sp>
      <p:sp>
        <p:nvSpPr>
          <p:cNvPr id="4" name="Slide Number Placeholder 3"/>
          <p:cNvSpPr>
            <a:spLocks noGrp="1"/>
          </p:cNvSpPr>
          <p:nvPr>
            <p:ph type="sldNum" sz="quarter" idx="10"/>
          </p:nvPr>
        </p:nvSpPr>
        <p:spPr/>
        <p:txBody>
          <a:bodyPr/>
          <a:lstStyle/>
          <a:p>
            <a:fld id="{A45E305B-516D-4A3F-B7C5-0DDFBA8688AF}" type="slidenum">
              <a:rPr lang="en-GB" smtClean="0"/>
              <a:t>17</a:t>
            </a:fld>
            <a:endParaRPr lang="en-GB"/>
          </a:p>
        </p:txBody>
      </p:sp>
    </p:spTree>
    <p:extLst>
      <p:ext uri="{BB962C8B-B14F-4D97-AF65-F5344CB8AC3E}">
        <p14:creationId xmlns:p14="http://schemas.microsoft.com/office/powerpoint/2010/main" val="1643719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Step 1 – Introduction</a:t>
            </a:r>
          </a:p>
          <a:p>
            <a:r>
              <a:rPr lang="en-GB" sz="1200" kern="1200" dirty="0" smtClean="0">
                <a:solidFill>
                  <a:schemeClr val="tx1"/>
                </a:solidFill>
                <a:effectLst/>
                <a:latin typeface="+mn-lt"/>
                <a:ea typeface="+mn-ea"/>
                <a:cs typeface="+mn-cs"/>
              </a:rPr>
              <a:t>Your opening section sets the scene for why you are doing a biosecurity plan and what the major concerns are for your event. For example, you may be concerned about effects on the environment and legal or reputational impacts.</a:t>
            </a:r>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18</a:t>
            </a:fld>
            <a:endParaRPr lang="en-GB"/>
          </a:p>
        </p:txBody>
      </p:sp>
    </p:spTree>
    <p:extLst>
      <p:ext uri="{BB962C8B-B14F-4D97-AF65-F5344CB8AC3E}">
        <p14:creationId xmlns:p14="http://schemas.microsoft.com/office/powerpoint/2010/main" val="1404937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Step 2 – Scene</a:t>
            </a:r>
            <a:r>
              <a:rPr lang="en-GB" sz="1200" kern="1200" baseline="0" dirty="0" smtClean="0">
                <a:solidFill>
                  <a:schemeClr val="tx1"/>
                </a:solidFill>
                <a:effectLst/>
                <a:latin typeface="+mn-lt"/>
                <a:ea typeface="+mn-ea"/>
                <a:cs typeface="+mn-cs"/>
              </a:rPr>
              <a:t> Setting</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Here you identify what geographical area or activity is to be covered by the plan, who has responsibility for the Plan and how and when it will be reviewed and updated. </a:t>
            </a:r>
          </a:p>
          <a:p>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Map source: (example map from the Tamar Estuary Biosecurity Plan): http://web.plymouth.gov.uk/tecf</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493E50-8D34-41F0-83C4-753EBDDC208E}" type="slidenum">
              <a:rPr lang="en-GB" smtClean="0"/>
              <a:t>19</a:t>
            </a:fld>
            <a:endParaRPr lang="en-GB"/>
          </a:p>
        </p:txBody>
      </p:sp>
    </p:spTree>
    <p:extLst>
      <p:ext uri="{BB962C8B-B14F-4D97-AF65-F5344CB8AC3E}">
        <p14:creationId xmlns:p14="http://schemas.microsoft.com/office/powerpoint/2010/main" val="3669674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Images ©</a:t>
            </a:r>
            <a:r>
              <a:rPr lang="en-GB" baseline="0" dirty="0" smtClean="0"/>
              <a:t> GB NNSS</a:t>
            </a:r>
            <a:endParaRPr lang="en-GB" dirty="0"/>
          </a:p>
        </p:txBody>
      </p:sp>
      <p:sp>
        <p:nvSpPr>
          <p:cNvPr id="4" name="Slide Number Placeholder 3"/>
          <p:cNvSpPr>
            <a:spLocks noGrp="1"/>
          </p:cNvSpPr>
          <p:nvPr>
            <p:ph type="sldNum" sz="quarter" idx="10"/>
          </p:nvPr>
        </p:nvSpPr>
        <p:spPr/>
        <p:txBody>
          <a:bodyPr/>
          <a:lstStyle/>
          <a:p>
            <a:fld id="{5F6D5FBC-D6EA-45CF-8438-BAB4AD762675}" type="slidenum">
              <a:rPr lang="en-GB" smtClean="0"/>
              <a:t>2</a:t>
            </a:fld>
            <a:endParaRPr lang="en-GB"/>
          </a:p>
        </p:txBody>
      </p:sp>
    </p:spTree>
    <p:extLst>
      <p:ext uri="{BB962C8B-B14F-4D97-AF65-F5344CB8AC3E}">
        <p14:creationId xmlns:p14="http://schemas.microsoft.com/office/powerpoint/2010/main" val="3576010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Step 3 - Environmental Information</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this section you should delve into more detail about the physical characteristics of the area covered by the Plan. Gather as much information as you can about the waters local to your event – this will give you a much better idea about the risk from invasive species. For example if the water is an</a:t>
            </a:r>
            <a:r>
              <a:rPr lang="en-GB" sz="1200" kern="1200" baseline="0" dirty="0" smtClean="0">
                <a:solidFill>
                  <a:schemeClr val="tx1"/>
                </a:solidFill>
                <a:effectLst/>
                <a:latin typeface="+mn-lt"/>
                <a:ea typeface="+mn-ea"/>
                <a:cs typeface="+mn-cs"/>
              </a:rPr>
              <a:t> area with little inflow and outflow, such as a lake, the biosecurity risk for spreading downstream may be less and more easily controlled</a:t>
            </a:r>
            <a:r>
              <a:rPr lang="en-GB" sz="1200" kern="1200" dirty="0" smtClean="0">
                <a:solidFill>
                  <a:schemeClr val="tx1"/>
                </a:solidFill>
                <a:effectLst/>
                <a:latin typeface="+mn-lt"/>
                <a:ea typeface="+mn-ea"/>
                <a:cs typeface="+mn-cs"/>
              </a:rPr>
              <a:t>. Also find out about any existing management arrangements for example, is the area a SSSI (Site of Special Scientific Interest) or have other protected status such as an</a:t>
            </a:r>
            <a:r>
              <a:rPr lang="en-GB" sz="1200" kern="1200" baseline="0" dirty="0" smtClean="0">
                <a:solidFill>
                  <a:schemeClr val="tx1"/>
                </a:solidFill>
                <a:effectLst/>
                <a:latin typeface="+mn-lt"/>
                <a:ea typeface="+mn-ea"/>
                <a:cs typeface="+mn-cs"/>
              </a:rPr>
              <a:t> AONB (Area of Outstanding Natural Beauty</a:t>
            </a:r>
            <a:r>
              <a:rPr lang="en-GB" sz="1200" kern="1200" dirty="0" smtClean="0">
                <a:solidFill>
                  <a:schemeClr val="tx1"/>
                </a:solidFill>
                <a:effectLst/>
                <a:latin typeface="+mn-lt"/>
                <a:ea typeface="+mn-ea"/>
                <a:cs typeface="+mn-cs"/>
              </a:rPr>
              <a:t>)? If so contact Natural England to find out more about INNS and current management of marine protected areas locally.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Also have a look at the known, and anticipated invasive species in the area – this will help with prioritising actions as well as identification. </a:t>
            </a:r>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20</a:t>
            </a:fld>
            <a:endParaRPr lang="en-GB"/>
          </a:p>
        </p:txBody>
      </p:sp>
    </p:spTree>
    <p:extLst>
      <p:ext uri="{BB962C8B-B14F-4D97-AF65-F5344CB8AC3E}">
        <p14:creationId xmlns:p14="http://schemas.microsoft.com/office/powerpoint/2010/main" val="3190176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Step 4 - Use of the Area</a:t>
            </a:r>
          </a:p>
          <a:p>
            <a:r>
              <a:rPr lang="en-GB" sz="1200" kern="1200" dirty="0" smtClean="0">
                <a:solidFill>
                  <a:schemeClr val="tx1"/>
                </a:solidFill>
                <a:effectLst/>
                <a:latin typeface="+mn-lt"/>
                <a:ea typeface="+mn-ea"/>
                <a:cs typeface="+mn-cs"/>
              </a:rPr>
              <a:t>Here you will list the major types of activity you expect at the event. For instance,</a:t>
            </a:r>
            <a:r>
              <a:rPr lang="en-GB" sz="1200" kern="1200" baseline="0" dirty="0" smtClean="0">
                <a:solidFill>
                  <a:schemeClr val="tx1"/>
                </a:solidFill>
                <a:effectLst/>
                <a:latin typeface="+mn-lt"/>
                <a:ea typeface="+mn-ea"/>
                <a:cs typeface="+mn-cs"/>
              </a:rPr>
              <a:t> for a kayaking competition, h</a:t>
            </a:r>
            <a:r>
              <a:rPr lang="en-GB" sz="1200" kern="1200" dirty="0" smtClean="0">
                <a:solidFill>
                  <a:schemeClr val="tx1"/>
                </a:solidFill>
                <a:effectLst/>
                <a:latin typeface="+mn-lt"/>
                <a:ea typeface="+mn-ea"/>
                <a:cs typeface="+mn-cs"/>
              </a:rPr>
              <a:t>ow many boats would you expect, where are they coming from? Would any of them have recently</a:t>
            </a:r>
            <a:r>
              <a:rPr lang="en-GB" sz="1200" kern="1200" baseline="0" dirty="0" smtClean="0">
                <a:solidFill>
                  <a:schemeClr val="tx1"/>
                </a:solidFill>
                <a:effectLst/>
                <a:latin typeface="+mn-lt"/>
                <a:ea typeface="+mn-ea"/>
                <a:cs typeface="+mn-cs"/>
              </a:rPr>
              <a:t> been in another water body?</a:t>
            </a:r>
            <a:endParaRPr lang="en-GB" sz="1200" kern="1200" dirty="0" smtClean="0">
              <a:solidFill>
                <a:schemeClr val="tx1"/>
              </a:solidFill>
              <a:effectLst/>
              <a:latin typeface="+mn-lt"/>
              <a:ea typeface="+mn-ea"/>
              <a:cs typeface="+mn-cs"/>
            </a:endParaRPr>
          </a:p>
          <a:p>
            <a:endParaRPr lang="en-GB" dirty="0"/>
          </a:p>
          <a:p>
            <a:r>
              <a:rPr lang="en-GB" dirty="0"/>
              <a:t>(images from </a:t>
            </a:r>
            <a:r>
              <a:rPr lang="en-GB" dirty="0" smtClean="0"/>
              <a:t>British Canoeing and </a:t>
            </a:r>
            <a:r>
              <a:rPr lang="en-GB" sz="1200" b="0" i="0" kern="1200" dirty="0" smtClean="0">
                <a:solidFill>
                  <a:schemeClr val="tx1"/>
                </a:solidFill>
                <a:effectLst/>
                <a:latin typeface="+mn-lt"/>
                <a:ea typeface="+mn-ea"/>
                <a:cs typeface="+mn-cs"/>
              </a:rPr>
              <a:t>AJ </a:t>
            </a:r>
            <a:r>
              <a:rPr lang="en-GB" sz="1200" b="0" i="0" kern="1200" dirty="0" err="1" smtClean="0">
                <a:solidFill>
                  <a:schemeClr val="tx1"/>
                </a:solidFill>
                <a:effectLst/>
                <a:latin typeface="+mn-lt"/>
                <a:ea typeface="+mn-ea"/>
                <a:cs typeface="+mn-cs"/>
              </a:rPr>
              <a:t>Shroetlin</a:t>
            </a:r>
            <a:r>
              <a:rPr lang="en-GB" sz="1200" b="0" i="0" kern="1200" dirty="0" smtClean="0">
                <a:solidFill>
                  <a:schemeClr val="tx1"/>
                </a:solidFill>
                <a:effectLst/>
                <a:latin typeface="+mn-lt"/>
                <a:ea typeface="+mn-ea"/>
                <a:cs typeface="+mn-cs"/>
              </a:rPr>
              <a:t> | Creative Commons</a:t>
            </a:r>
            <a:r>
              <a:rPr lang="en-GB" dirty="0" smtClean="0"/>
              <a:t>)</a:t>
            </a:r>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21</a:t>
            </a:fld>
            <a:endParaRPr lang="en-GB"/>
          </a:p>
        </p:txBody>
      </p:sp>
    </p:spTree>
    <p:extLst>
      <p:ext uri="{BB962C8B-B14F-4D97-AF65-F5344CB8AC3E}">
        <p14:creationId xmlns:p14="http://schemas.microsoft.com/office/powerpoint/2010/main" val="3892696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Step 5 - Biosecurity Actions / Control measures</a:t>
            </a:r>
          </a:p>
          <a:p>
            <a:r>
              <a:rPr lang="en-GB" sz="1200" kern="1200" dirty="0" smtClean="0">
                <a:solidFill>
                  <a:schemeClr val="tx1"/>
                </a:solidFill>
                <a:effectLst/>
                <a:latin typeface="+mn-lt"/>
                <a:ea typeface="+mn-ea"/>
                <a:cs typeface="+mn-cs"/>
              </a:rPr>
              <a:t>Perhaps the most important section. Here you outline the actions you plan to take to improve your biosecurity. We’ve discussed some of these actions already and what you choose to do will vary depending upon the activities and partners involved and the risk associated with the activities and the site. Aim to stay practical – you can always include a ‘wish list’ of other actions should time and budget allow.</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22</a:t>
            </a:fld>
            <a:endParaRPr lang="en-GB"/>
          </a:p>
        </p:txBody>
      </p:sp>
    </p:spTree>
    <p:extLst>
      <p:ext uri="{BB962C8B-B14F-4D97-AF65-F5344CB8AC3E}">
        <p14:creationId xmlns:p14="http://schemas.microsoft.com/office/powerpoint/2010/main" val="2169346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You may have been listening to all this and thinking ‘but does anyone really DO this?’. Let me give you a short case study before we have a chance for questions.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2014 the Commonwealth Games were held in Glasgow. RYA Scotland felt this was too good an opportunity to miss and that, despite not being an official sport of the Commonwealth Games, boating should not be missed off the highlights list.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They got busy planning a flotilla of boats of all sizes to sail up the Clyde to the heart of the city. Very soon they had more than 200 boats signed up from all across the UK and as far afield as Northern Europe.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run up to this period the ‘Code of Conduct’ that accompanied the revised Wildlife and Natural Environment Act was released. The Code recommended that biosecurity planning would be considered best </a:t>
            </a:r>
            <a:r>
              <a:rPr lang="en-GB" sz="1200" kern="1200" dirty="0" smtClean="0">
                <a:solidFill>
                  <a:schemeClr val="tx1"/>
                </a:solidFill>
                <a:effectLst/>
                <a:latin typeface="+mn-lt"/>
                <a:ea typeface="+mn-ea"/>
                <a:cs typeface="+mn-cs"/>
              </a:rPr>
              <a:t>practice.</a:t>
            </a:r>
            <a:endParaRPr lang="en-GB" dirty="0"/>
          </a:p>
        </p:txBody>
      </p:sp>
      <p:sp>
        <p:nvSpPr>
          <p:cNvPr id="4" name="Slide Number Placeholder 3"/>
          <p:cNvSpPr>
            <a:spLocks noGrp="1"/>
          </p:cNvSpPr>
          <p:nvPr>
            <p:ph type="sldNum" sz="quarter" idx="10"/>
          </p:nvPr>
        </p:nvSpPr>
        <p:spPr/>
        <p:txBody>
          <a:bodyPr/>
          <a:lstStyle/>
          <a:p>
            <a:fld id="{26846BE4-6D28-4997-AD72-223485AD869A}" type="slidenum">
              <a:rPr lang="en-GB" smtClean="0"/>
              <a:t>23</a:t>
            </a:fld>
            <a:endParaRPr lang="en-GB"/>
          </a:p>
        </p:txBody>
      </p:sp>
    </p:spTree>
    <p:extLst>
      <p:ext uri="{BB962C8B-B14F-4D97-AF65-F5344CB8AC3E}">
        <p14:creationId xmlns:p14="http://schemas.microsoft.com/office/powerpoint/2010/main" val="3011203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RYA Scotland sensibly decided to protect themselves by doing a biosecurity plan for the Flotilla which was now almost 250 boats strong. Working with the Firth of Clyde Forum they gathered publicly available data about salinity and water chemistry in the Clyde before assessing the available wash down facilities local to the venue. </a:t>
            </a:r>
          </a:p>
          <a:p>
            <a:endParaRPr lang="en-GB" dirty="0"/>
          </a:p>
        </p:txBody>
      </p:sp>
      <p:sp>
        <p:nvSpPr>
          <p:cNvPr id="4" name="Slide Number Placeholder 3"/>
          <p:cNvSpPr>
            <a:spLocks noGrp="1"/>
          </p:cNvSpPr>
          <p:nvPr>
            <p:ph type="sldNum" sz="quarter" idx="10"/>
          </p:nvPr>
        </p:nvSpPr>
        <p:spPr/>
        <p:txBody>
          <a:bodyPr/>
          <a:lstStyle/>
          <a:p>
            <a:fld id="{26846BE4-6D28-4997-AD72-223485AD869A}" type="slidenum">
              <a:rPr lang="en-GB" smtClean="0"/>
              <a:t>24</a:t>
            </a:fld>
            <a:endParaRPr lang="en-GB"/>
          </a:p>
        </p:txBody>
      </p:sp>
    </p:spTree>
    <p:extLst>
      <p:ext uri="{BB962C8B-B14F-4D97-AF65-F5344CB8AC3E}">
        <p14:creationId xmlns:p14="http://schemas.microsoft.com/office/powerpoint/2010/main" val="997949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putting the Plan together they identified that the closest wash down was at James Watt Dock, the muster point prior to the final destination – this was then declared as the ‘Critical Control Point’ and volunteers were asked to keep an eye out for any boats with more than a sign of slight hull fouling as they arrived in the Dock. It was agreed that anyone arriving with hull fouling over level 3 would be asked to haul out and clean their boat or face not being allowed to join the flotilla.</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assessing the water chemistry the team realised that the boats were coming from an entirely maritime environment into one which was almost completely freshwater. This further reduced the risk of viable invasive species being introduced to the upper reaches of the Clyde.</a:t>
            </a:r>
          </a:p>
          <a:p>
            <a:endParaRPr lang="en-GB" dirty="0"/>
          </a:p>
        </p:txBody>
      </p:sp>
      <p:sp>
        <p:nvSpPr>
          <p:cNvPr id="4" name="Slide Number Placeholder 3"/>
          <p:cNvSpPr>
            <a:spLocks noGrp="1"/>
          </p:cNvSpPr>
          <p:nvPr>
            <p:ph type="sldNum" sz="quarter" idx="10"/>
          </p:nvPr>
        </p:nvSpPr>
        <p:spPr/>
        <p:txBody>
          <a:bodyPr/>
          <a:lstStyle/>
          <a:p>
            <a:fld id="{26846BE4-6D28-4997-AD72-223485AD869A}" type="slidenum">
              <a:rPr lang="en-GB" smtClean="0"/>
              <a:t>25</a:t>
            </a:fld>
            <a:endParaRPr lang="en-GB"/>
          </a:p>
        </p:txBody>
      </p:sp>
    </p:spTree>
    <p:extLst>
      <p:ext uri="{BB962C8B-B14F-4D97-AF65-F5344CB8AC3E}">
        <p14:creationId xmlns:p14="http://schemas.microsoft.com/office/powerpoint/2010/main" val="3083203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On the day no boats arrived unclean, perhaps due to the nature of the event, but also thanks to the communications sent to boat owners in the run up to the event by The Green Blue.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event went brilliantly and the biosecurity plan made the headlines, not just because it was the first of its kind, but also because it was needed when just weeks later a Chinese Mitten crab was found in the River. RYA Scotland was able to rest easy showing they had a biosecurity plan which exonerated them from potential blame.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 as you can see, biosecurity planning can be relatively easy to achieve and can protect you and your event from possible reputational and legal risks. </a:t>
            </a:r>
          </a:p>
          <a:p>
            <a:endParaRPr lang="en-GB" dirty="0"/>
          </a:p>
        </p:txBody>
      </p:sp>
      <p:sp>
        <p:nvSpPr>
          <p:cNvPr id="4" name="Slide Number Placeholder 3"/>
          <p:cNvSpPr>
            <a:spLocks noGrp="1"/>
          </p:cNvSpPr>
          <p:nvPr>
            <p:ph type="sldNum" sz="quarter" idx="10"/>
          </p:nvPr>
        </p:nvSpPr>
        <p:spPr/>
        <p:txBody>
          <a:bodyPr/>
          <a:lstStyle/>
          <a:p>
            <a:fld id="{26846BE4-6D28-4997-AD72-223485AD869A}" type="slidenum">
              <a:rPr lang="en-GB" smtClean="0"/>
              <a:t>26</a:t>
            </a:fld>
            <a:endParaRPr lang="en-GB"/>
          </a:p>
        </p:txBody>
      </p:sp>
    </p:spTree>
    <p:extLst>
      <p:ext uri="{BB962C8B-B14F-4D97-AF65-F5344CB8AC3E}">
        <p14:creationId xmlns:p14="http://schemas.microsoft.com/office/powerpoint/2010/main" val="1796298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I’d welcome any questions and if I can’t answer any of them I promise to make a note and get back to you with answers as soon as possible.</a:t>
            </a:r>
          </a:p>
          <a:p>
            <a:endParaRPr lang="en-GB" dirty="0"/>
          </a:p>
        </p:txBody>
      </p:sp>
      <p:sp>
        <p:nvSpPr>
          <p:cNvPr id="4" name="Slide Number Placeholder 3"/>
          <p:cNvSpPr>
            <a:spLocks noGrp="1"/>
          </p:cNvSpPr>
          <p:nvPr>
            <p:ph type="sldNum" sz="quarter" idx="10"/>
          </p:nvPr>
        </p:nvSpPr>
        <p:spPr/>
        <p:txBody>
          <a:bodyPr/>
          <a:lstStyle/>
          <a:p>
            <a:fld id="{5F6D5FBC-D6EA-45CF-8438-BAB4AD762675}" type="slidenum">
              <a:rPr lang="en-GB" smtClean="0"/>
              <a:t>27</a:t>
            </a:fld>
            <a:endParaRPr lang="en-GB"/>
          </a:p>
        </p:txBody>
      </p:sp>
    </p:spTree>
    <p:extLst>
      <p:ext uri="{BB962C8B-B14F-4D97-AF65-F5344CB8AC3E}">
        <p14:creationId xmlns:p14="http://schemas.microsoft.com/office/powerpoint/2010/main" val="1423376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I’m going to talk to you today/tonight about the threat from invasive non-native species, or INNS, in the </a:t>
            </a:r>
            <a:r>
              <a:rPr lang="en-GB" sz="1200" kern="1200" dirty="0" smtClean="0">
                <a:solidFill>
                  <a:schemeClr val="tx1"/>
                </a:solidFill>
                <a:effectLst/>
                <a:latin typeface="+mn-lt"/>
                <a:ea typeface="+mn-ea"/>
                <a:cs typeface="+mn-cs"/>
              </a:rPr>
              <a:t>freshwater </a:t>
            </a:r>
            <a:r>
              <a:rPr lang="en-GB" sz="1200" kern="1200" dirty="0">
                <a:solidFill>
                  <a:schemeClr val="tx1"/>
                </a:solidFill>
                <a:effectLst/>
                <a:latin typeface="+mn-lt"/>
                <a:ea typeface="+mn-ea"/>
                <a:cs typeface="+mn-cs"/>
              </a:rPr>
              <a:t>environment and what we can do about it. I have a presentation which will take about half an hour which I hope will give you a useful insight into the world of invasive non-native  species. I am happy to take questions at the end.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By the end of this short presentation I hope I will have given you not only a useful insight into the world of invasive species but also shown you that there are many actions we can all take to reduce the risk of their spread and reduce the impact of their growth.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400" dirty="0" smtClean="0"/>
              <a:t>I</a:t>
            </a:r>
            <a:r>
              <a:rPr lang="en-GB" sz="800" dirty="0" smtClean="0"/>
              <a:t>mages: Alpine newt © </a:t>
            </a:r>
            <a:r>
              <a:rPr lang="en-GB" sz="800" dirty="0" err="1" smtClean="0"/>
              <a:t>Anevrisme</a:t>
            </a:r>
            <a:r>
              <a:rPr lang="en-GB" sz="800" dirty="0" smtClean="0"/>
              <a:t>; </a:t>
            </a:r>
            <a:r>
              <a:rPr lang="en-GB" sz="800" dirty="0" err="1" smtClean="0"/>
              <a:t>Hydroctyle</a:t>
            </a:r>
            <a:r>
              <a:rPr lang="en-GB" sz="800" dirty="0" smtClean="0"/>
              <a:t> </a:t>
            </a:r>
            <a:r>
              <a:rPr lang="en-GB" sz="800" dirty="0" err="1" smtClean="0"/>
              <a:t>ranunculoides</a:t>
            </a:r>
            <a:r>
              <a:rPr lang="en-GB" sz="800" dirty="0" smtClean="0"/>
              <a:t> weed extraction boat, Crown Copyright 2009; Rotenone application © Matt Brazier, Environment </a:t>
            </a:r>
            <a:r>
              <a:rPr lang="en-GB" sz="800" dirty="0" err="1" smtClean="0"/>
              <a:t>Angency</a:t>
            </a:r>
            <a:r>
              <a:rPr lang="en-GB" sz="800" dirty="0" smtClean="0"/>
              <a:t>;  Killer shrimp © Environment Agency; </a:t>
            </a:r>
            <a:r>
              <a:rPr lang="en-GB" sz="1200" dirty="0" smtClean="0"/>
              <a:t> </a:t>
            </a:r>
            <a:r>
              <a:rPr lang="en-GB" sz="800" dirty="0" smtClean="0"/>
              <a:t>Mitten crab © GB NNSS, Zebra mussels © Crown Copyright 2009</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3</a:t>
            </a:fld>
            <a:endParaRPr lang="en-GB"/>
          </a:p>
        </p:txBody>
      </p:sp>
    </p:spTree>
    <p:extLst>
      <p:ext uri="{BB962C8B-B14F-4D97-AF65-F5344CB8AC3E}">
        <p14:creationId xmlns:p14="http://schemas.microsoft.com/office/powerpoint/2010/main" val="2396811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Link</a:t>
            </a:r>
            <a:r>
              <a:rPr lang="en-GB" baseline="0" dirty="0" smtClean="0"/>
              <a:t> to video on YouTube. Requires web access and can take a minute to load and play.</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Here is the link in case the one within the </a:t>
            </a:r>
            <a:r>
              <a:rPr lang="en-GB" baseline="0" dirty="0" err="1" smtClean="0"/>
              <a:t>Powerpoint</a:t>
            </a:r>
            <a:r>
              <a:rPr lang="en-GB" baseline="0" dirty="0" smtClean="0"/>
              <a:t> doesn’t work: https://www.youtube.com/watch?v=EoggtzYr4Qk</a:t>
            </a:r>
            <a:endParaRPr lang="en-GB" dirty="0" smtClean="0"/>
          </a:p>
          <a:p>
            <a:endParaRPr lang="en-GB" dirty="0"/>
          </a:p>
        </p:txBody>
      </p:sp>
      <p:sp>
        <p:nvSpPr>
          <p:cNvPr id="4" name="Slide Number Placeholder 3"/>
          <p:cNvSpPr>
            <a:spLocks noGrp="1"/>
          </p:cNvSpPr>
          <p:nvPr>
            <p:ph type="sldNum" sz="quarter" idx="10"/>
          </p:nvPr>
        </p:nvSpPr>
        <p:spPr/>
        <p:txBody>
          <a:bodyPr/>
          <a:lstStyle/>
          <a:p>
            <a:fld id="{5F6D5FBC-D6EA-45CF-8438-BAB4AD762675}" type="slidenum">
              <a:rPr lang="en-GB" smtClean="0"/>
              <a:t>4</a:t>
            </a:fld>
            <a:endParaRPr lang="en-GB"/>
          </a:p>
        </p:txBody>
      </p:sp>
    </p:spTree>
    <p:extLst>
      <p:ext uri="{BB962C8B-B14F-4D97-AF65-F5344CB8AC3E}">
        <p14:creationId xmlns:p14="http://schemas.microsoft.com/office/powerpoint/2010/main" val="1706580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Invasive non-native species, also known as alien species, are increasing across the UK, both in the sea and on the land, more than 10 per cent of Great Britain’s land area or coastline now has established populations of invasive species.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But SO WHAT?!</a:t>
            </a:r>
          </a:p>
          <a:p>
            <a:endParaRPr lang="en-GB" dirty="0"/>
          </a:p>
        </p:txBody>
      </p:sp>
      <p:sp>
        <p:nvSpPr>
          <p:cNvPr id="4" name="Slide Number Placeholder 3"/>
          <p:cNvSpPr>
            <a:spLocks noGrp="1"/>
          </p:cNvSpPr>
          <p:nvPr>
            <p:ph type="sldNum" sz="quarter" idx="10"/>
          </p:nvPr>
        </p:nvSpPr>
        <p:spPr/>
        <p:txBody>
          <a:bodyPr/>
          <a:lstStyle/>
          <a:p>
            <a:fld id="{A45E305B-516D-4A3F-B7C5-0DDFBA8688AF}" type="slidenum">
              <a:rPr lang="en-GB" smtClean="0"/>
              <a:t>5</a:t>
            </a:fld>
            <a:endParaRPr lang="en-GB"/>
          </a:p>
        </p:txBody>
      </p:sp>
    </p:spTree>
    <p:extLst>
      <p:ext uri="{BB962C8B-B14F-4D97-AF65-F5344CB8AC3E}">
        <p14:creationId xmlns:p14="http://schemas.microsoft.com/office/powerpoint/2010/main" val="913735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 an event manager you may be involved in the management of </a:t>
            </a:r>
            <a:r>
              <a:rPr lang="en-GB" sz="1200" kern="1200" dirty="0" smtClean="0">
                <a:solidFill>
                  <a:schemeClr val="tx1"/>
                </a:solidFill>
                <a:effectLst/>
                <a:latin typeface="+mn-lt"/>
                <a:ea typeface="+mn-ea"/>
                <a:cs typeface="+mn-cs"/>
              </a:rPr>
              <a:t>angling competitions, boat races, or </a:t>
            </a:r>
            <a:r>
              <a:rPr lang="en-GB" sz="1200" kern="1200" dirty="0" smtClean="0">
                <a:solidFill>
                  <a:schemeClr val="tx1"/>
                </a:solidFill>
                <a:effectLst/>
                <a:latin typeface="+mn-lt"/>
                <a:ea typeface="+mn-ea"/>
                <a:cs typeface="+mn-cs"/>
              </a:rPr>
              <a:t>triathlons</a:t>
            </a:r>
            <a:r>
              <a:rPr lang="en-GB" sz="1200" kern="1200" baseline="0" dirty="0" smtClean="0">
                <a:solidFill>
                  <a:schemeClr val="tx1"/>
                </a:solidFill>
                <a:effectLst/>
                <a:latin typeface="+mn-lt"/>
                <a:ea typeface="+mn-ea"/>
                <a:cs typeface="+mn-cs"/>
              </a:rPr>
              <a:t> </a:t>
            </a:r>
            <a:r>
              <a:rPr lang="en-GB" sz="1200" kern="1200" baseline="0" dirty="0" smtClean="0">
                <a:solidFill>
                  <a:schemeClr val="tx1"/>
                </a:solidFill>
                <a:effectLst/>
                <a:latin typeface="+mn-lt"/>
                <a:ea typeface="+mn-ea"/>
                <a:cs typeface="+mn-cs"/>
              </a:rPr>
              <a:t>with people coming from across </a:t>
            </a:r>
            <a:r>
              <a:rPr lang="en-GB" sz="1200" kern="1200" dirty="0" smtClean="0">
                <a:solidFill>
                  <a:schemeClr val="tx1"/>
                </a:solidFill>
                <a:effectLst/>
                <a:latin typeface="+mn-lt"/>
                <a:ea typeface="+mn-ea"/>
                <a:cs typeface="+mn-cs"/>
              </a:rPr>
              <a:t>the </a:t>
            </a:r>
            <a:r>
              <a:rPr lang="en-GB" sz="1200" kern="1200" dirty="0">
                <a:solidFill>
                  <a:schemeClr val="tx1"/>
                </a:solidFill>
                <a:effectLst/>
                <a:latin typeface="+mn-lt"/>
                <a:ea typeface="+mn-ea"/>
                <a:cs typeface="+mn-cs"/>
              </a:rPr>
              <a:t>UK, or </a:t>
            </a:r>
            <a:r>
              <a:rPr lang="en-GB" sz="1200" kern="1200" dirty="0" smtClean="0">
                <a:solidFill>
                  <a:schemeClr val="tx1"/>
                </a:solidFill>
                <a:effectLst/>
                <a:latin typeface="+mn-lt"/>
                <a:ea typeface="+mn-ea"/>
                <a:cs typeface="+mn-cs"/>
              </a:rPr>
              <a:t>possibly from across the world.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These events play a vital social and economic role in communities where they occur and they are also very important as platform for </a:t>
            </a:r>
            <a:r>
              <a:rPr lang="en-GB" sz="1200" kern="1200" dirty="0" smtClean="0">
                <a:solidFill>
                  <a:schemeClr val="tx1"/>
                </a:solidFill>
                <a:effectLst/>
                <a:latin typeface="+mn-lt"/>
                <a:ea typeface="+mn-ea"/>
                <a:cs typeface="+mn-cs"/>
              </a:rPr>
              <a:t>competition.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However, they also have the potential to import INNS from far afield and with new laws in place in many countries, you need to understand your responsibility to minimise the risk from invasive non-native species.</a:t>
            </a:r>
          </a:p>
          <a:p>
            <a:endParaRPr lang="en-GB" dirty="0"/>
          </a:p>
        </p:txBody>
      </p:sp>
      <p:sp>
        <p:nvSpPr>
          <p:cNvPr id="4" name="Slide Number Placeholder 3"/>
          <p:cNvSpPr>
            <a:spLocks noGrp="1"/>
          </p:cNvSpPr>
          <p:nvPr>
            <p:ph type="sldNum" sz="quarter" idx="10"/>
          </p:nvPr>
        </p:nvSpPr>
        <p:spPr/>
        <p:txBody>
          <a:bodyPr/>
          <a:lstStyle/>
          <a:p>
            <a:fld id="{5F6D5FBC-D6EA-45CF-8438-BAB4AD762675}" type="slidenum">
              <a:rPr lang="en-GB" smtClean="0"/>
              <a:t>6</a:t>
            </a:fld>
            <a:endParaRPr lang="en-GB"/>
          </a:p>
        </p:txBody>
      </p:sp>
    </p:spTree>
    <p:extLst>
      <p:ext uri="{BB962C8B-B14F-4D97-AF65-F5344CB8AC3E}">
        <p14:creationId xmlns:p14="http://schemas.microsoft.com/office/powerpoint/2010/main" val="70898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law in the UK varies. In England The </a:t>
            </a:r>
            <a:r>
              <a:rPr lang="en-GB" sz="1200" u="sng" kern="1200" dirty="0" smtClean="0">
                <a:solidFill>
                  <a:schemeClr val="tx1"/>
                </a:solidFill>
                <a:effectLst/>
                <a:latin typeface="+mn-lt"/>
                <a:ea typeface="+mn-ea"/>
                <a:cs typeface="+mn-cs"/>
                <a:hlinkClick r:id="rId3"/>
              </a:rPr>
              <a:t>Wildlife and Countryside Act 1981</a:t>
            </a:r>
            <a:r>
              <a:rPr lang="en-GB" sz="1200" kern="1200" dirty="0" smtClean="0">
                <a:solidFill>
                  <a:schemeClr val="tx1"/>
                </a:solidFill>
                <a:effectLst/>
                <a:latin typeface="+mn-lt"/>
                <a:ea typeface="+mn-ea"/>
                <a:cs typeface="+mn-cs"/>
              </a:rPr>
              <a:t>, and its various amendments, is the most important piece of legislation dealing with INNS.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Act</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makes it illegal</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to release, plant or allow to escape into the wild any </a:t>
            </a:r>
            <a:r>
              <a:rPr lang="en-GB" sz="1200" kern="1200" dirty="0" smtClean="0">
                <a:solidFill>
                  <a:schemeClr val="tx1"/>
                </a:solidFill>
                <a:effectLst/>
                <a:latin typeface="+mn-lt"/>
                <a:ea typeface="+mn-ea"/>
                <a:cs typeface="+mn-cs"/>
              </a:rPr>
              <a:t>animal or</a:t>
            </a:r>
            <a:r>
              <a:rPr lang="en-GB" sz="1200" kern="1200" baseline="0" dirty="0" smtClean="0">
                <a:solidFill>
                  <a:schemeClr val="tx1"/>
                </a:solidFill>
                <a:effectLst/>
                <a:latin typeface="+mn-lt"/>
                <a:ea typeface="+mn-ea"/>
                <a:cs typeface="+mn-cs"/>
              </a:rPr>
              <a:t> plant</a:t>
            </a:r>
            <a:r>
              <a:rPr lang="en-GB"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which is not ordinarily resident, or a regular visitor to Great Britain, or is listed in </a:t>
            </a:r>
            <a:r>
              <a:rPr lang="en-GB" sz="1200" u="sng" kern="1200" dirty="0" smtClean="0">
                <a:solidFill>
                  <a:schemeClr val="tx1"/>
                </a:solidFill>
                <a:effectLst/>
                <a:latin typeface="+mn-lt"/>
                <a:ea typeface="+mn-ea"/>
                <a:cs typeface="+mn-cs"/>
                <a:hlinkClick r:id="rId4"/>
              </a:rPr>
              <a:t>Schedule 9</a:t>
            </a:r>
            <a:r>
              <a:rPr lang="en-GB" sz="1200" kern="1200" dirty="0" smtClean="0">
                <a:solidFill>
                  <a:schemeClr val="tx1"/>
                </a:solidFill>
                <a:effectLst/>
                <a:latin typeface="+mn-lt"/>
                <a:ea typeface="+mn-ea"/>
                <a:cs typeface="+mn-cs"/>
              </a:rPr>
              <a:t> of the Act. Don’t worry too much about lists – getting caught up in identifying every species can be a fascinating, but lengthy, distraction!</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You may also be aware of other pieces of legislation such as The </a:t>
            </a:r>
            <a:r>
              <a:rPr lang="en-GB" sz="1200" u="sng" kern="1200" dirty="0" smtClean="0">
                <a:solidFill>
                  <a:schemeClr val="tx1"/>
                </a:solidFill>
                <a:effectLst/>
                <a:latin typeface="+mn-lt"/>
                <a:ea typeface="+mn-ea"/>
                <a:cs typeface="+mn-cs"/>
                <a:hlinkClick r:id="rId5"/>
              </a:rPr>
              <a:t>European Strategy for Invasive Alien Species</a:t>
            </a:r>
            <a:r>
              <a:rPr lang="en-GB" sz="1200" kern="1200" dirty="0" smtClean="0">
                <a:solidFill>
                  <a:schemeClr val="tx1"/>
                </a:solidFill>
                <a:effectLst/>
                <a:latin typeface="+mn-lt"/>
                <a:ea typeface="+mn-ea"/>
                <a:cs typeface="+mn-cs"/>
              </a:rPr>
              <a:t>, the </a:t>
            </a:r>
            <a:r>
              <a:rPr lang="en-GB" sz="1200" u="sng" kern="1200" dirty="0" smtClean="0">
                <a:solidFill>
                  <a:schemeClr val="tx1"/>
                </a:solidFill>
                <a:effectLst/>
                <a:latin typeface="+mn-lt"/>
                <a:ea typeface="+mn-ea"/>
                <a:cs typeface="+mn-cs"/>
                <a:hlinkClick r:id="rId6"/>
              </a:rPr>
              <a:t>EU Invasive Alien Species regulation</a:t>
            </a:r>
            <a:r>
              <a:rPr lang="en-GB" sz="1200" kern="1200" dirty="0" smtClean="0">
                <a:solidFill>
                  <a:schemeClr val="tx1"/>
                </a:solidFill>
                <a:effectLst/>
                <a:latin typeface="+mn-lt"/>
                <a:ea typeface="+mn-ea"/>
                <a:cs typeface="+mn-cs"/>
              </a:rPr>
              <a:t>  or the </a:t>
            </a:r>
            <a:r>
              <a:rPr lang="en-GB" sz="1200" u="sng" kern="1200" dirty="0" smtClean="0">
                <a:solidFill>
                  <a:schemeClr val="tx1"/>
                </a:solidFill>
                <a:effectLst/>
                <a:latin typeface="+mn-lt"/>
                <a:ea typeface="+mn-ea"/>
                <a:cs typeface="+mn-cs"/>
                <a:hlinkClick r:id="rId7"/>
              </a:rPr>
              <a:t>European Water Framework Directive</a:t>
            </a:r>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key thing to remember is that throughout the UK the principle of ‘polluter pays’ remains in force. Should the introduction of an invasive non-native species be attributed to your event there is the potential for you to be held accountable for the clean-up.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7</a:t>
            </a:fld>
            <a:endParaRPr lang="en-GB"/>
          </a:p>
        </p:txBody>
      </p:sp>
    </p:spTree>
    <p:extLst>
      <p:ext uri="{BB962C8B-B14F-4D97-AF65-F5344CB8AC3E}">
        <p14:creationId xmlns:p14="http://schemas.microsoft.com/office/powerpoint/2010/main" val="2855901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Avoiding this situation is not as difficult as you may at first suspect. Controlling INNS once they have arrived, is very difficult, particularly in connected waterways</a:t>
            </a:r>
            <a:r>
              <a:rPr lang="en-GB" sz="1200" kern="1200" baseline="0" dirty="0" smtClean="0">
                <a:solidFill>
                  <a:schemeClr val="tx1"/>
                </a:solidFill>
                <a:effectLst/>
                <a:latin typeface="+mn-lt"/>
                <a:ea typeface="+mn-ea"/>
                <a:cs typeface="+mn-cs"/>
              </a:rPr>
              <a:t> such as rivers and canals</a:t>
            </a:r>
            <a:r>
              <a:rPr lang="en-GB" sz="1200" kern="1200" dirty="0" smtClean="0">
                <a:solidFill>
                  <a:schemeClr val="tx1"/>
                </a:solidFill>
                <a:effectLst/>
                <a:latin typeface="+mn-lt"/>
                <a:ea typeface="+mn-ea"/>
                <a:cs typeface="+mn-cs"/>
              </a:rPr>
              <a:t>, and so legislators have avoided being too prescriptive about how to do it and they emphasise the use of preventative measures such as those identified during biosecurity planning rather than encourage control once INNS are installed. They request people ‘follow best practice’, mostly allowing users to define what is most appropriate for themselves.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493E50-8D34-41F0-83C4-753EBDDC208E}" type="slidenum">
              <a:rPr lang="en-GB" smtClean="0"/>
              <a:t>8</a:t>
            </a:fld>
            <a:endParaRPr lang="en-GB"/>
          </a:p>
        </p:txBody>
      </p:sp>
    </p:spTree>
    <p:extLst>
      <p:ext uri="{BB962C8B-B14F-4D97-AF65-F5344CB8AC3E}">
        <p14:creationId xmlns:p14="http://schemas.microsoft.com/office/powerpoint/2010/main" val="630729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Running an event is time consuming and complex. The last thing you want is another task to add to the list. However, if you introduce practical measures to reduce biosecurity risks at the beginning of planning your event you will soon discover that it will become second nature and save you a lot of effort in the long run.</a:t>
            </a:r>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9</a:t>
            </a:fld>
            <a:endParaRPr lang="en-GB"/>
          </a:p>
        </p:txBody>
      </p:sp>
    </p:spTree>
    <p:extLst>
      <p:ext uri="{BB962C8B-B14F-4D97-AF65-F5344CB8AC3E}">
        <p14:creationId xmlns:p14="http://schemas.microsoft.com/office/powerpoint/2010/main" val="3843137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47643C-C21E-4929-99C7-A7653F77926C}" type="datetimeFigureOut">
              <a:rPr lang="en-GB" smtClean="0"/>
              <a:t>30/10/2019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243BF6-1153-418E-AF26-669A9EACE9FB}" type="slidenum">
              <a:rPr lang="en-GB" smtClean="0"/>
              <a:t>‹#›</a:t>
            </a:fld>
            <a:endParaRPr lang="en-GB"/>
          </a:p>
        </p:txBody>
      </p:sp>
    </p:spTree>
    <p:extLst>
      <p:ext uri="{BB962C8B-B14F-4D97-AF65-F5344CB8AC3E}">
        <p14:creationId xmlns:p14="http://schemas.microsoft.com/office/powerpoint/2010/main" val="3798739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47643C-C21E-4929-99C7-A7653F77926C}" type="datetimeFigureOut">
              <a:rPr lang="en-GB" smtClean="0"/>
              <a:t>30/10/2019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243BF6-1153-418E-AF26-669A9EACE9FB}" type="slidenum">
              <a:rPr lang="en-GB" smtClean="0"/>
              <a:t>‹#›</a:t>
            </a:fld>
            <a:endParaRPr lang="en-GB"/>
          </a:p>
        </p:txBody>
      </p:sp>
    </p:spTree>
    <p:extLst>
      <p:ext uri="{BB962C8B-B14F-4D97-AF65-F5344CB8AC3E}">
        <p14:creationId xmlns:p14="http://schemas.microsoft.com/office/powerpoint/2010/main" val="3678106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47643C-C21E-4929-99C7-A7653F77926C}" type="datetimeFigureOut">
              <a:rPr lang="en-GB" smtClean="0"/>
              <a:t>30/10/2019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243BF6-1153-418E-AF26-669A9EACE9FB}" type="slidenum">
              <a:rPr lang="en-GB" smtClean="0"/>
              <a:t>‹#›</a:t>
            </a:fld>
            <a:endParaRPr lang="en-GB"/>
          </a:p>
        </p:txBody>
      </p:sp>
    </p:spTree>
    <p:extLst>
      <p:ext uri="{BB962C8B-B14F-4D97-AF65-F5344CB8AC3E}">
        <p14:creationId xmlns:p14="http://schemas.microsoft.com/office/powerpoint/2010/main" val="1816002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47643C-C21E-4929-99C7-A7653F77926C}" type="datetimeFigureOut">
              <a:rPr lang="en-GB" smtClean="0"/>
              <a:t>30/10/2019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243BF6-1153-418E-AF26-669A9EACE9FB}" type="slidenum">
              <a:rPr lang="en-GB" smtClean="0"/>
              <a:t>‹#›</a:t>
            </a:fld>
            <a:endParaRPr lang="en-GB"/>
          </a:p>
        </p:txBody>
      </p:sp>
    </p:spTree>
    <p:extLst>
      <p:ext uri="{BB962C8B-B14F-4D97-AF65-F5344CB8AC3E}">
        <p14:creationId xmlns:p14="http://schemas.microsoft.com/office/powerpoint/2010/main" val="1220104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47643C-C21E-4929-99C7-A7653F77926C}" type="datetimeFigureOut">
              <a:rPr lang="en-GB" smtClean="0"/>
              <a:t>30/10/2019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243BF6-1153-418E-AF26-669A9EACE9FB}" type="slidenum">
              <a:rPr lang="en-GB" smtClean="0"/>
              <a:t>‹#›</a:t>
            </a:fld>
            <a:endParaRPr lang="en-GB"/>
          </a:p>
        </p:txBody>
      </p:sp>
    </p:spTree>
    <p:extLst>
      <p:ext uri="{BB962C8B-B14F-4D97-AF65-F5344CB8AC3E}">
        <p14:creationId xmlns:p14="http://schemas.microsoft.com/office/powerpoint/2010/main" val="2181876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47643C-C21E-4929-99C7-A7653F77926C}" type="datetimeFigureOut">
              <a:rPr lang="en-GB" smtClean="0"/>
              <a:t>30/10/2019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243BF6-1153-418E-AF26-669A9EACE9FB}" type="slidenum">
              <a:rPr lang="en-GB" smtClean="0"/>
              <a:t>‹#›</a:t>
            </a:fld>
            <a:endParaRPr lang="en-GB"/>
          </a:p>
        </p:txBody>
      </p:sp>
    </p:spTree>
    <p:extLst>
      <p:ext uri="{BB962C8B-B14F-4D97-AF65-F5344CB8AC3E}">
        <p14:creationId xmlns:p14="http://schemas.microsoft.com/office/powerpoint/2010/main" val="3416386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847643C-C21E-4929-99C7-A7653F77926C}" type="datetimeFigureOut">
              <a:rPr lang="en-GB" smtClean="0"/>
              <a:t>30/10/2019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243BF6-1153-418E-AF26-669A9EACE9FB}" type="slidenum">
              <a:rPr lang="en-GB" smtClean="0"/>
              <a:t>‹#›</a:t>
            </a:fld>
            <a:endParaRPr lang="en-GB"/>
          </a:p>
        </p:txBody>
      </p:sp>
    </p:spTree>
    <p:extLst>
      <p:ext uri="{BB962C8B-B14F-4D97-AF65-F5344CB8AC3E}">
        <p14:creationId xmlns:p14="http://schemas.microsoft.com/office/powerpoint/2010/main" val="4083216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847643C-C21E-4929-99C7-A7653F77926C}" type="datetimeFigureOut">
              <a:rPr lang="en-GB" smtClean="0"/>
              <a:t>30/10/2019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243BF6-1153-418E-AF26-669A9EACE9FB}" type="slidenum">
              <a:rPr lang="en-GB" smtClean="0"/>
              <a:t>‹#›</a:t>
            </a:fld>
            <a:endParaRPr lang="en-GB"/>
          </a:p>
        </p:txBody>
      </p:sp>
    </p:spTree>
    <p:extLst>
      <p:ext uri="{BB962C8B-B14F-4D97-AF65-F5344CB8AC3E}">
        <p14:creationId xmlns:p14="http://schemas.microsoft.com/office/powerpoint/2010/main" val="3654939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7643C-C21E-4929-99C7-A7653F77926C}" type="datetimeFigureOut">
              <a:rPr lang="en-GB" smtClean="0"/>
              <a:t>30/10/2019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243BF6-1153-418E-AF26-669A9EACE9FB}" type="slidenum">
              <a:rPr lang="en-GB" smtClean="0"/>
              <a:t>‹#›</a:t>
            </a:fld>
            <a:endParaRPr lang="en-GB"/>
          </a:p>
        </p:txBody>
      </p:sp>
    </p:spTree>
    <p:extLst>
      <p:ext uri="{BB962C8B-B14F-4D97-AF65-F5344CB8AC3E}">
        <p14:creationId xmlns:p14="http://schemas.microsoft.com/office/powerpoint/2010/main" val="2031554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47643C-C21E-4929-99C7-A7653F77926C}" type="datetimeFigureOut">
              <a:rPr lang="en-GB" smtClean="0"/>
              <a:t>30/10/2019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243BF6-1153-418E-AF26-669A9EACE9FB}" type="slidenum">
              <a:rPr lang="en-GB" smtClean="0"/>
              <a:t>‹#›</a:t>
            </a:fld>
            <a:endParaRPr lang="en-GB"/>
          </a:p>
        </p:txBody>
      </p:sp>
    </p:spTree>
    <p:extLst>
      <p:ext uri="{BB962C8B-B14F-4D97-AF65-F5344CB8AC3E}">
        <p14:creationId xmlns:p14="http://schemas.microsoft.com/office/powerpoint/2010/main" val="1140524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47643C-C21E-4929-99C7-A7653F77926C}" type="datetimeFigureOut">
              <a:rPr lang="en-GB" smtClean="0"/>
              <a:t>30/10/2019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243BF6-1153-418E-AF26-669A9EACE9FB}" type="slidenum">
              <a:rPr lang="en-GB" smtClean="0"/>
              <a:t>‹#›</a:t>
            </a:fld>
            <a:endParaRPr lang="en-GB"/>
          </a:p>
        </p:txBody>
      </p:sp>
    </p:spTree>
    <p:extLst>
      <p:ext uri="{BB962C8B-B14F-4D97-AF65-F5344CB8AC3E}">
        <p14:creationId xmlns:p14="http://schemas.microsoft.com/office/powerpoint/2010/main" val="3419754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47643C-C21E-4929-99C7-A7653F77926C}" type="datetimeFigureOut">
              <a:rPr lang="en-GB" smtClean="0"/>
              <a:t>30/10/2019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243BF6-1153-418E-AF26-669A9EACE9FB}" type="slidenum">
              <a:rPr lang="en-GB" smtClean="0"/>
              <a:t>‹#›</a:t>
            </a:fld>
            <a:endParaRPr lang="en-GB"/>
          </a:p>
        </p:txBody>
      </p:sp>
      <p:pic>
        <p:nvPicPr>
          <p:cNvPr id="7" name="Picture 6" descr="RAPID (Full Colour)"/>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7812388" y="122831"/>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7919176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9.png"/><Relationship Id="rId3" Type="http://schemas.openxmlformats.org/officeDocument/2006/relationships/hyperlink" Target="https://www.brc.ac.uk/irecord/" TargetMode="External"/><Relationship Id="rId7" Type="http://schemas.openxmlformats.org/officeDocument/2006/relationships/image" Target="../media/image50.png"/><Relationship Id="rId12"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nbnatlas.org/" TargetMode="External"/><Relationship Id="rId11" Type="http://schemas.openxmlformats.org/officeDocument/2006/relationships/image" Target="../media/image7.jpeg"/><Relationship Id="rId5" Type="http://schemas.openxmlformats.org/officeDocument/2006/relationships/hyperlink" Target="http://www.nonnativespecies.org/" TargetMode="External"/><Relationship Id="rId10" Type="http://schemas.openxmlformats.org/officeDocument/2006/relationships/image" Target="../media/image6.png"/><Relationship Id="rId4" Type="http://schemas.openxmlformats.org/officeDocument/2006/relationships/hyperlink" Target="mailto:alertnonnative@ceh.ac.uk" TargetMode="External"/><Relationship Id="rId9"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ideo" Target="https://www.youtube.com/embed/EoggtzYr4Qk" TargetMode="Externa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grpSp>
        <p:nvGrpSpPr>
          <p:cNvPr id="6" name="Group 5"/>
          <p:cNvGrpSpPr/>
          <p:nvPr/>
        </p:nvGrpSpPr>
        <p:grpSpPr>
          <a:xfrm>
            <a:off x="0" y="0"/>
            <a:ext cx="9144000" cy="6858000"/>
            <a:chOff x="0" y="0"/>
            <a:chExt cx="9144000" cy="6858000"/>
          </a:xfrm>
        </p:grpSpPr>
        <p:pic>
          <p:nvPicPr>
            <p:cNvPr id="1026" name="Picture 2" descr="NNSS_Image_130"/>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7" name="Picture 3" descr="RAPID (Reverse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59880" y="826146"/>
              <a:ext cx="2821988" cy="2269948"/>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pic>
        <p:nvPicPr>
          <p:cNvPr id="1029" name="Picture 5" descr="Curve Green"/>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0822" y="3599974"/>
            <a:ext cx="9197622" cy="330426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6"/>
          <p:cNvSpPr txBox="1">
            <a:spLocks noChangeArrowheads="1"/>
          </p:cNvSpPr>
          <p:nvPr/>
        </p:nvSpPr>
        <p:spPr bwMode="auto">
          <a:xfrm>
            <a:off x="266444" y="4801803"/>
            <a:ext cx="8603088" cy="949325"/>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000" b="1" i="0" u="none" strike="noStrike" cap="none" normalizeH="0" baseline="0" dirty="0" smtClean="0">
                <a:ln>
                  <a:noFill/>
                </a:ln>
                <a:solidFill>
                  <a:srgbClr val="A0CF67"/>
                </a:solidFill>
                <a:effectLst/>
                <a:latin typeface="Segoe UI" panose="020B0502040204020203" pitchFamily="34" charset="0"/>
              </a:rPr>
              <a:t>FRESHWATER INVASIVE NON-NATIVE SPECIES</a:t>
            </a:r>
            <a:endParaRPr kumimoji="0" lang="en-US" altLang="en-US" sz="1800" b="0" i="0" u="none" strike="noStrike" cap="none" normalizeH="0" baseline="0" dirty="0" smtClean="0">
              <a:ln>
                <a:noFill/>
              </a:ln>
              <a:solidFill>
                <a:srgbClr val="A0CF67"/>
              </a:solidFill>
              <a:effectLst/>
              <a:latin typeface="Arial" panose="020B0604020202020204" pitchFamily="34" charset="0"/>
            </a:endParaRPr>
          </a:p>
        </p:txBody>
      </p:sp>
      <p:sp>
        <p:nvSpPr>
          <p:cNvPr id="5" name="Text Box 7"/>
          <p:cNvSpPr txBox="1">
            <a:spLocks noChangeArrowheads="1"/>
          </p:cNvSpPr>
          <p:nvPr/>
        </p:nvSpPr>
        <p:spPr bwMode="auto">
          <a:xfrm>
            <a:off x="783388" y="5426709"/>
            <a:ext cx="7569200" cy="485775"/>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200" b="0" i="0" u="none" strike="noStrike" cap="none" normalizeH="0" baseline="0" dirty="0" smtClean="0">
                <a:ln>
                  <a:noFill/>
                </a:ln>
                <a:solidFill>
                  <a:srgbClr val="006983"/>
                </a:solidFill>
                <a:effectLst/>
                <a:latin typeface="Segoe UI" panose="020B0502040204020203" pitchFamily="34" charset="0"/>
                <a:ea typeface="Segoe UI" panose="020B0502040204020203" pitchFamily="34" charset="0"/>
                <a:cs typeface="Segoe UI" panose="020B0502040204020203" pitchFamily="34" charset="0"/>
              </a:rPr>
              <a:t>Name of presenter</a:t>
            </a:r>
            <a:endParaRPr kumimoji="0" lang="en-US" altLang="en-US" sz="18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pic>
        <p:nvPicPr>
          <p:cNvPr id="10" name="Content Placeholder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41365" y="6091075"/>
            <a:ext cx="808037" cy="556217"/>
          </a:xfrm>
          <a:prstGeom prst="rect">
            <a:avLst/>
          </a:prstGeom>
        </p:spPr>
      </p:pic>
      <p:pic>
        <p:nvPicPr>
          <p:cNvPr id="11" name="Picture 2" descr="BZS-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964503" y="6091075"/>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3" descr="APHA logo"/>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237406" y="5956670"/>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4" name="Picture 1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107218" y="6091075"/>
            <a:ext cx="755907" cy="546535"/>
          </a:xfrm>
          <a:prstGeom prst="rect">
            <a:avLst/>
          </a:prstGeom>
        </p:spPr>
      </p:pic>
      <p:pic>
        <p:nvPicPr>
          <p:cNvPr id="16" name="Picture 15"/>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159880" y="6073171"/>
            <a:ext cx="556217" cy="559492"/>
          </a:xfrm>
          <a:prstGeom prst="rect">
            <a:avLst/>
          </a:prstGeom>
          <a:noFill/>
        </p:spPr>
      </p:pic>
    </p:spTree>
    <p:extLst>
      <p:ext uri="{BB962C8B-B14F-4D97-AF65-F5344CB8AC3E}">
        <p14:creationId xmlns:p14="http://schemas.microsoft.com/office/powerpoint/2010/main" val="3209940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B160D8-AFE3-4980-B389-6D9659108EC8}"/>
              </a:ext>
            </a:extLst>
          </p:cNvPr>
          <p:cNvSpPr>
            <a:spLocks noGrp="1"/>
          </p:cNvSpPr>
          <p:nvPr>
            <p:ph type="title"/>
          </p:nvPr>
        </p:nvSpPr>
        <p:spPr>
          <a:xfrm>
            <a:off x="180122" y="476936"/>
            <a:ext cx="8963878" cy="1325563"/>
          </a:xfrm>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Biosecurity Risk </a:t>
            </a:r>
            <a:r>
              <a:rPr lang="en-GB" b="1" dirty="0" smtClean="0">
                <a:solidFill>
                  <a:srgbClr val="006699"/>
                </a:solidFill>
                <a:latin typeface="Segoe UI" panose="020B0502040204020203" pitchFamily="34" charset="0"/>
                <a:ea typeface="Segoe UI" panose="020B0502040204020203" pitchFamily="34" charset="0"/>
                <a:cs typeface="Segoe UI" panose="020B0502040204020203" pitchFamily="34" charset="0"/>
              </a:rPr>
              <a:t>Assessment</a:t>
            </a:r>
            <a:endPar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4" name="Content Placeholder 3">
            <a:extLst>
              <a:ext uri="{FF2B5EF4-FFF2-40B4-BE49-F238E27FC236}">
                <a16:creationId xmlns="" xmlns:a16="http://schemas.microsoft.com/office/drawing/2014/main" id="{501DA19F-3FA7-4D4A-8C3D-75C496A45113}"/>
              </a:ext>
            </a:extLst>
          </p:cNvPr>
          <p:cNvGraphicFramePr>
            <a:graphicFrameLocks noGrp="1"/>
          </p:cNvGraphicFramePr>
          <p:nvPr>
            <p:ph idx="1"/>
            <p:extLst>
              <p:ext uri="{D42A27DB-BD31-4B8C-83A1-F6EECF244321}">
                <p14:modId xmlns:p14="http://schemas.microsoft.com/office/powerpoint/2010/main" val="4232617743"/>
              </p:ext>
            </p:extLst>
          </p:nvPr>
        </p:nvGraphicFramePr>
        <p:xfrm>
          <a:off x="366710" y="1747096"/>
          <a:ext cx="8351509" cy="1638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Down 4">
            <a:extLst>
              <a:ext uri="{FF2B5EF4-FFF2-40B4-BE49-F238E27FC236}">
                <a16:creationId xmlns="" xmlns:a16="http://schemas.microsoft.com/office/drawing/2014/main" id="{1990E3BF-A11F-4707-AE0A-F589EEF86212}"/>
              </a:ext>
            </a:extLst>
          </p:cNvPr>
          <p:cNvSpPr/>
          <p:nvPr/>
        </p:nvSpPr>
        <p:spPr>
          <a:xfrm>
            <a:off x="2739729" y="3385396"/>
            <a:ext cx="361950" cy="59055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Arrow: Down 5">
            <a:extLst>
              <a:ext uri="{FF2B5EF4-FFF2-40B4-BE49-F238E27FC236}">
                <a16:creationId xmlns="" xmlns:a16="http://schemas.microsoft.com/office/drawing/2014/main" id="{8540C27F-B2C4-4604-BE8A-62D4E0F3BD0C}"/>
              </a:ext>
            </a:extLst>
          </p:cNvPr>
          <p:cNvSpPr/>
          <p:nvPr/>
        </p:nvSpPr>
        <p:spPr>
          <a:xfrm>
            <a:off x="5132061" y="3190281"/>
            <a:ext cx="361950" cy="59055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Arrow: Down 6">
            <a:extLst>
              <a:ext uri="{FF2B5EF4-FFF2-40B4-BE49-F238E27FC236}">
                <a16:creationId xmlns="" xmlns:a16="http://schemas.microsoft.com/office/drawing/2014/main" id="{FC25774A-55ED-4F64-86E8-D32557D1A703}"/>
              </a:ext>
            </a:extLst>
          </p:cNvPr>
          <p:cNvSpPr/>
          <p:nvPr/>
        </p:nvSpPr>
        <p:spPr>
          <a:xfrm>
            <a:off x="7524393" y="3385396"/>
            <a:ext cx="361950" cy="59055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aphicFrame>
        <p:nvGraphicFramePr>
          <p:cNvPr id="8" name="Diagram 7">
            <a:extLst>
              <a:ext uri="{FF2B5EF4-FFF2-40B4-BE49-F238E27FC236}">
                <a16:creationId xmlns="" xmlns:a16="http://schemas.microsoft.com/office/drawing/2014/main" id="{3718B777-5C73-4870-A0DB-048586542AC5}"/>
              </a:ext>
            </a:extLst>
          </p:cNvPr>
          <p:cNvGraphicFramePr/>
          <p:nvPr>
            <p:extLst>
              <p:ext uri="{D42A27DB-BD31-4B8C-83A1-F6EECF244321}">
                <p14:modId xmlns:p14="http://schemas.microsoft.com/office/powerpoint/2010/main" val="2274375060"/>
              </p:ext>
            </p:extLst>
          </p:nvPr>
        </p:nvGraphicFramePr>
        <p:xfrm>
          <a:off x="421266" y="3890790"/>
          <a:ext cx="8242395" cy="17123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65649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06AAF6-5559-4B5B-96E1-9079C977125D}"/>
              </a:ext>
            </a:extLst>
          </p:cNvPr>
          <p:cNvSpPr>
            <a:spLocks noGrp="1"/>
          </p:cNvSpPr>
          <p:nvPr>
            <p:ph type="title"/>
          </p:nvPr>
        </p:nvSpPr>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Working with Contractors</a:t>
            </a:r>
          </a:p>
        </p:txBody>
      </p:sp>
      <p:sp>
        <p:nvSpPr>
          <p:cNvPr id="3" name="Content Placeholder 2">
            <a:extLst>
              <a:ext uri="{FF2B5EF4-FFF2-40B4-BE49-F238E27FC236}">
                <a16:creationId xmlns="" xmlns:a16="http://schemas.microsoft.com/office/drawing/2014/main" id="{A07456EC-7AC3-46F5-8EA7-7728254172C7}"/>
              </a:ext>
            </a:extLst>
          </p:cNvPr>
          <p:cNvSpPr>
            <a:spLocks noGrp="1"/>
          </p:cNvSpPr>
          <p:nvPr>
            <p:ph idx="1"/>
          </p:nvPr>
        </p:nvSpPr>
        <p:spPr>
          <a:xfrm>
            <a:off x="628650" y="1690689"/>
            <a:ext cx="6934200" cy="3737603"/>
          </a:xfrm>
        </p:spPr>
        <p:txBody>
          <a:bodyPr>
            <a:normAutofit fontScale="77500" lnSpcReduction="20000"/>
          </a:bodyPr>
          <a:lstStyle/>
          <a:p>
            <a:pPr marL="0" indent="0">
              <a:buNone/>
            </a:pPr>
            <a:r>
              <a:rPr lang="en-GB" dirty="0">
                <a:solidFill>
                  <a:srgbClr val="006699"/>
                </a:solidFill>
                <a:latin typeface="Segoe UI" panose="020B0502040204020203" pitchFamily="34" charset="0"/>
                <a:ea typeface="Segoe UI" panose="020B0502040204020203" pitchFamily="34" charset="0"/>
                <a:cs typeface="Segoe UI" panose="020B0502040204020203" pitchFamily="34" charset="0"/>
              </a:rPr>
              <a:t>Share responsibility by taking opportunities to write biosecurity expectations into contracts</a:t>
            </a:r>
            <a:r>
              <a:rPr lang="en-GB" dirty="0" smtClean="0">
                <a:solidFill>
                  <a:srgbClr val="006699"/>
                </a:solidFill>
                <a:latin typeface="Segoe UI" panose="020B0502040204020203" pitchFamily="34" charset="0"/>
                <a:ea typeface="Segoe UI" panose="020B0502040204020203" pitchFamily="34" charset="0"/>
                <a:cs typeface="Segoe UI" panose="020B0502040204020203" pitchFamily="34" charset="0"/>
              </a:rPr>
              <a:t>.</a:t>
            </a:r>
          </a:p>
          <a:p>
            <a:pPr marL="0" indent="0">
              <a:buNone/>
            </a:pPr>
            <a:endParaRPr lang="en-GB" dirty="0">
              <a:solidFill>
                <a:srgbClr val="006699"/>
              </a:solidFill>
              <a:latin typeface="Segoe UI" panose="020B0502040204020203" pitchFamily="34" charset="0"/>
              <a:ea typeface="Segoe UI" panose="020B0502040204020203" pitchFamily="34" charset="0"/>
              <a:cs typeface="Segoe UI" panose="020B0502040204020203" pitchFamily="34" charset="0"/>
            </a:endParaRPr>
          </a:p>
          <a:p>
            <a:pPr marL="0" indent="0">
              <a:buNone/>
            </a:pPr>
            <a:r>
              <a:rPr lang="en-GB" dirty="0">
                <a:latin typeface="Segoe UI" panose="020B0502040204020203" pitchFamily="34" charset="0"/>
                <a:ea typeface="Segoe UI" panose="020B0502040204020203" pitchFamily="34" charset="0"/>
                <a:cs typeface="Segoe UI" panose="020B0502040204020203" pitchFamily="34" charset="0"/>
              </a:rPr>
              <a:t>For example: </a:t>
            </a:r>
          </a:p>
          <a:p>
            <a:pPr lvl="0"/>
            <a:r>
              <a:rPr lang="en-GB" dirty="0">
                <a:latin typeface="Segoe UI" panose="020B0502040204020203" pitchFamily="34" charset="0"/>
                <a:ea typeface="Segoe UI" panose="020B0502040204020203" pitchFamily="34" charset="0"/>
                <a:cs typeface="Segoe UI" panose="020B0502040204020203" pitchFamily="34" charset="0"/>
              </a:rPr>
              <a:t>The contractor must submit a Biosecurity Risk Assessment for written approval at least 6 weeks prior to commencement of the works. </a:t>
            </a:r>
            <a:r>
              <a:rPr lang="en-GB" dirty="0" smtClean="0">
                <a:latin typeface="Segoe UI" panose="020B0502040204020203" pitchFamily="34" charset="0"/>
                <a:ea typeface="Segoe UI" panose="020B0502040204020203" pitchFamily="34" charset="0"/>
                <a:cs typeface="Segoe UI" panose="020B0502040204020203" pitchFamily="34" charset="0"/>
              </a:rPr>
              <a:t/>
            </a:r>
            <a:br>
              <a:rPr lang="en-GB" dirty="0" smtClean="0">
                <a:latin typeface="Segoe UI" panose="020B0502040204020203" pitchFamily="34" charset="0"/>
                <a:ea typeface="Segoe UI" panose="020B0502040204020203" pitchFamily="34" charset="0"/>
                <a:cs typeface="Segoe UI" panose="020B0502040204020203" pitchFamily="34" charset="0"/>
              </a:rPr>
            </a:br>
            <a:endParaRPr lang="en-GB" dirty="0">
              <a:latin typeface="Segoe UI" panose="020B0502040204020203" pitchFamily="34" charset="0"/>
              <a:ea typeface="Segoe UI" panose="020B0502040204020203" pitchFamily="34" charset="0"/>
              <a:cs typeface="Segoe UI" panose="020B0502040204020203" pitchFamily="34" charset="0"/>
            </a:endParaRPr>
          </a:p>
          <a:p>
            <a:pPr lvl="0"/>
            <a:r>
              <a:rPr lang="en-GB" dirty="0">
                <a:latin typeface="Segoe UI" panose="020B0502040204020203" pitchFamily="34" charset="0"/>
                <a:ea typeface="Segoe UI" panose="020B0502040204020203" pitchFamily="34" charset="0"/>
                <a:cs typeface="Segoe UI" panose="020B0502040204020203" pitchFamily="34" charset="0"/>
              </a:rPr>
              <a:t>The contractor must ensure that all equipment, materials, machinery and PPE used are in a clean condition prior to their arrival on site to minimise risk of introducing INNS into </a:t>
            </a:r>
            <a:r>
              <a:rPr lang="en-GB" dirty="0" smtClean="0">
                <a:latin typeface="Segoe UI" panose="020B0502040204020203" pitchFamily="34" charset="0"/>
                <a:ea typeface="Segoe UI" panose="020B0502040204020203" pitchFamily="34" charset="0"/>
                <a:cs typeface="Segoe UI" panose="020B0502040204020203" pitchFamily="34" charset="0"/>
              </a:rPr>
              <a:t>the </a:t>
            </a:r>
            <a:r>
              <a:rPr lang="en-GB" dirty="0">
                <a:latin typeface="Segoe UI" panose="020B0502040204020203" pitchFamily="34" charset="0"/>
                <a:ea typeface="Segoe UI" panose="020B0502040204020203" pitchFamily="34" charset="0"/>
                <a:cs typeface="Segoe UI" panose="020B0502040204020203" pitchFamily="34" charset="0"/>
              </a:rPr>
              <a:t>environment.</a:t>
            </a:r>
          </a:p>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p:txBody>
      </p:sp>
      <p:pic>
        <p:nvPicPr>
          <p:cNvPr id="5122" name="Picture 2" descr="Image result for contracts">
            <a:extLst>
              <a:ext uri="{FF2B5EF4-FFF2-40B4-BE49-F238E27FC236}">
                <a16:creationId xmlns="" xmlns:a16="http://schemas.microsoft.com/office/drawing/2014/main" id="{4D692FED-A7EE-47FB-8EA9-DB720BD4304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69413" y="5028239"/>
            <a:ext cx="1885950" cy="1471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200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34BCE5-FA29-4986-BB3C-41B49AF96756}"/>
              </a:ext>
            </a:extLst>
          </p:cNvPr>
          <p:cNvSpPr>
            <a:spLocks noGrp="1"/>
          </p:cNvSpPr>
          <p:nvPr>
            <p:ph type="title"/>
          </p:nvPr>
        </p:nvSpPr>
        <p:spPr>
          <a:xfrm>
            <a:off x="751480" y="99976"/>
            <a:ext cx="7886700" cy="1325563"/>
          </a:xfrm>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Check, Clean, Dry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480" y="1151969"/>
            <a:ext cx="7457834" cy="5265440"/>
          </a:xfrm>
          <a:prstGeom prst="rect">
            <a:avLst/>
          </a:prstGeom>
          <a:ln w="12700">
            <a:solidFill>
              <a:schemeClr val="tx1"/>
            </a:solidFill>
          </a:ln>
        </p:spPr>
      </p:pic>
    </p:spTree>
    <p:extLst>
      <p:ext uri="{BB962C8B-B14F-4D97-AF65-F5344CB8AC3E}">
        <p14:creationId xmlns:p14="http://schemas.microsoft.com/office/powerpoint/2010/main" val="4008799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779" y="1425539"/>
            <a:ext cx="5579645" cy="4013701"/>
          </a:xfrm>
        </p:spPr>
        <p:txBody>
          <a:bodyPr/>
          <a:lstStyle/>
          <a:p>
            <a:r>
              <a:rPr lang="en-GB" dirty="0" smtClean="0">
                <a:latin typeface="Segoe UI" panose="020B0502040204020203" pitchFamily="34" charset="0"/>
                <a:ea typeface="Segoe UI" panose="020B0502040204020203" pitchFamily="34" charset="0"/>
                <a:cs typeface="Segoe UI" panose="020B0502040204020203" pitchFamily="34" charset="0"/>
              </a:rPr>
              <a:t>Provide drying racks near entry and exit points</a:t>
            </a:r>
          </a:p>
          <a:p>
            <a:r>
              <a:rPr lang="en-GB" dirty="0">
                <a:latin typeface="Segoe UI" panose="020B0502040204020203" pitchFamily="34" charset="0"/>
                <a:ea typeface="Segoe UI" panose="020B0502040204020203" pitchFamily="34" charset="0"/>
                <a:cs typeface="Segoe UI" panose="020B0502040204020203" pitchFamily="34" charset="0"/>
              </a:rPr>
              <a:t>I</a:t>
            </a:r>
            <a:r>
              <a:rPr lang="en-GB" dirty="0" smtClean="0">
                <a:latin typeface="Segoe UI" panose="020B0502040204020203" pitchFamily="34" charset="0"/>
                <a:ea typeface="Segoe UI" panose="020B0502040204020203" pitchFamily="34" charset="0"/>
                <a:cs typeface="Segoe UI" panose="020B0502040204020203" pitchFamily="34" charset="0"/>
              </a:rPr>
              <a:t>nstall racks and a dehumidifier in an indoor room for waders and boots</a:t>
            </a:r>
          </a:p>
          <a:p>
            <a:r>
              <a:rPr lang="en-GB" dirty="0" smtClean="0">
                <a:latin typeface="Segoe UI" panose="020B0502040204020203" pitchFamily="34" charset="0"/>
                <a:ea typeface="Segoe UI" panose="020B0502040204020203" pitchFamily="34" charset="0"/>
                <a:cs typeface="Segoe UI" panose="020B0502040204020203" pitchFamily="34" charset="0"/>
              </a:rPr>
              <a:t>Post “Check, Clean, Dry” information in these areas</a:t>
            </a:r>
            <a:endParaRPr lang="en-GB" dirty="0">
              <a:latin typeface="Segoe UI" panose="020B0502040204020203" pitchFamily="34" charset="0"/>
              <a:ea typeface="Segoe UI" panose="020B0502040204020203" pitchFamily="34" charset="0"/>
              <a:cs typeface="Segoe UI" panose="020B0502040204020203" pitchFamily="34" charset="0"/>
            </a:endParaRPr>
          </a:p>
        </p:txBody>
      </p:sp>
      <p:pic>
        <p:nvPicPr>
          <p:cNvPr id="5122" name="Picture 2" descr="Image result for kayak with plant fouling creative commons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1125" y="1059411"/>
            <a:ext cx="1780429" cy="2372978"/>
          </a:xfrm>
          <a:prstGeom prst="round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 xmlns:a16="http://schemas.microsoft.com/office/drawing/2014/main" id="{F334BCE5-FA29-4986-BB3C-41B49AF96756}"/>
              </a:ext>
            </a:extLst>
          </p:cNvPr>
          <p:cNvSpPr txBox="1">
            <a:spLocks/>
          </p:cNvSpPr>
          <p:nvPr/>
        </p:nvSpPr>
        <p:spPr>
          <a:xfrm>
            <a:off x="751480" y="9997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rgbClr val="006699"/>
                </a:solidFill>
                <a:latin typeface="Segoe UI" panose="020B0502040204020203" pitchFamily="34" charset="0"/>
                <a:ea typeface="Segoe UI" panose="020B0502040204020203" pitchFamily="34" charset="0"/>
                <a:cs typeface="Segoe UI" panose="020B0502040204020203" pitchFamily="34" charset="0"/>
              </a:rPr>
              <a:t>Drying racks</a:t>
            </a:r>
            <a:endPar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endParaRPr>
          </a:p>
        </p:txBody>
      </p:sp>
      <p:pic>
        <p:nvPicPr>
          <p:cNvPr id="7" name="Picture 6" descr="Image result for drying fishing gear indoors"/>
          <p:cNvPicPr/>
          <p:nvPr/>
        </p:nvPicPr>
        <p:blipFill rotWithShape="1">
          <a:blip r:embed="rId4" cstate="print">
            <a:extLst>
              <a:ext uri="{28A0092B-C50C-407E-A947-70E740481C1C}">
                <a14:useLocalDpi xmlns:a14="http://schemas.microsoft.com/office/drawing/2010/main" val="0"/>
              </a:ext>
            </a:extLst>
          </a:blip>
          <a:srcRect/>
          <a:stretch/>
        </p:blipFill>
        <p:spPr bwMode="auto">
          <a:xfrm>
            <a:off x="5207175" y="3639033"/>
            <a:ext cx="2247900" cy="2628900"/>
          </a:xfrm>
          <a:prstGeom prst="roundRect">
            <a:avLst/>
          </a:prstGeom>
          <a:noFill/>
          <a:ln>
            <a:noFill/>
          </a:ln>
          <a:extLst>
            <a:ext uri="{53640926-AAD7-44D8-BBD7-CCE9431645EC}">
              <a14:shadowObscured xmlns:a14="http://schemas.microsoft.com/office/drawing/2010/main"/>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0711" y="3785101"/>
            <a:ext cx="886745" cy="2336764"/>
          </a:xfrm>
          <a:prstGeom prst="rect">
            <a:avLst/>
          </a:prstGeom>
        </p:spPr>
      </p:pic>
    </p:spTree>
    <p:extLst>
      <p:ext uri="{BB962C8B-B14F-4D97-AF65-F5344CB8AC3E}">
        <p14:creationId xmlns:p14="http://schemas.microsoft.com/office/powerpoint/2010/main" val="849320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35FBF6-4BC5-4225-87EF-8E75E7CF74F1}"/>
              </a:ext>
            </a:extLst>
          </p:cNvPr>
          <p:cNvSpPr>
            <a:spLocks noGrp="1"/>
          </p:cNvSpPr>
          <p:nvPr>
            <p:ph type="title"/>
          </p:nvPr>
        </p:nvSpPr>
        <p:spPr/>
        <p:txBody>
          <a:bodyPr/>
          <a:lstStyle/>
          <a:p>
            <a:r>
              <a:rPr lang="en-GB" b="1" dirty="0" smtClean="0">
                <a:solidFill>
                  <a:srgbClr val="006699"/>
                </a:solidFill>
                <a:latin typeface="Segoe UI" panose="020B0502040204020203" pitchFamily="34" charset="0"/>
                <a:ea typeface="Segoe UI" panose="020B0502040204020203" pitchFamily="34" charset="0"/>
                <a:cs typeface="Segoe UI" panose="020B0502040204020203" pitchFamily="34" charset="0"/>
              </a:rPr>
              <a:t>Cleaning stations</a:t>
            </a:r>
            <a:endPar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Content Placeholder 3">
            <a:extLst>
              <a:ext uri="{FF2B5EF4-FFF2-40B4-BE49-F238E27FC236}">
                <a16:creationId xmlns="" xmlns:a16="http://schemas.microsoft.com/office/drawing/2014/main" id="{A1AD5AA9-312C-4E7F-8C1E-8D0853A5C9F5}"/>
              </a:ext>
            </a:extLst>
          </p:cNvPr>
          <p:cNvSpPr>
            <a:spLocks noGrp="1"/>
          </p:cNvSpPr>
          <p:nvPr>
            <p:ph idx="1"/>
          </p:nvPr>
        </p:nvSpPr>
        <p:spPr>
          <a:xfrm>
            <a:off x="628650" y="1670890"/>
            <a:ext cx="4413135" cy="4878402"/>
          </a:xfrm>
        </p:spPr>
        <p:txBody>
          <a:bodyPr>
            <a:normAutofit fontScale="92500" lnSpcReduction="10000"/>
          </a:bodyPr>
          <a:lstStyle/>
          <a:p>
            <a:r>
              <a:rPr lang="en-GB" dirty="0" smtClean="0">
                <a:latin typeface="Segoe UI" panose="020B0502040204020203" pitchFamily="34" charset="0"/>
                <a:ea typeface="Segoe UI" panose="020B0502040204020203" pitchFamily="34" charset="0"/>
                <a:cs typeface="Segoe UI" panose="020B0502040204020203" pitchFamily="34" charset="0"/>
              </a:rPr>
              <a:t>On the site, wherever possible, you should have cleaning/washing facilities</a:t>
            </a:r>
            <a:br>
              <a:rPr lang="en-GB" dirty="0" smtClean="0">
                <a:latin typeface="Segoe UI" panose="020B0502040204020203" pitchFamily="34" charset="0"/>
                <a:ea typeface="Segoe UI" panose="020B0502040204020203" pitchFamily="34" charset="0"/>
                <a:cs typeface="Segoe UI" panose="020B0502040204020203" pitchFamily="34" charset="0"/>
              </a:rPr>
            </a:br>
            <a:endParaRPr lang="en-GB" dirty="0">
              <a:latin typeface="Segoe UI" panose="020B0502040204020203" pitchFamily="34" charset="0"/>
              <a:ea typeface="Segoe UI" panose="020B0502040204020203" pitchFamily="34" charset="0"/>
              <a:cs typeface="Segoe UI" panose="020B0502040204020203" pitchFamily="34" charset="0"/>
            </a:endParaRPr>
          </a:p>
          <a:p>
            <a:r>
              <a:rPr lang="en-GB" dirty="0">
                <a:latin typeface="Segoe UI" panose="020B0502040204020203" pitchFamily="34" charset="0"/>
                <a:ea typeface="Segoe UI" panose="020B0502040204020203" pitchFamily="34" charset="0"/>
                <a:cs typeface="Segoe UI" panose="020B0502040204020203" pitchFamily="34" charset="0"/>
              </a:rPr>
              <a:t>Appropriate scale for the </a:t>
            </a:r>
            <a:r>
              <a:rPr lang="en-GB" dirty="0" smtClean="0">
                <a:latin typeface="Segoe UI" panose="020B0502040204020203" pitchFamily="34" charset="0"/>
                <a:ea typeface="Segoe UI" panose="020B0502040204020203" pitchFamily="34" charset="0"/>
                <a:cs typeface="Segoe UI" panose="020B0502040204020203" pitchFamily="34" charset="0"/>
              </a:rPr>
              <a:t>event</a:t>
            </a:r>
            <a:br>
              <a:rPr lang="en-GB" dirty="0" smtClean="0">
                <a:latin typeface="Segoe UI" panose="020B0502040204020203" pitchFamily="34" charset="0"/>
                <a:ea typeface="Segoe UI" panose="020B0502040204020203" pitchFamily="34" charset="0"/>
                <a:cs typeface="Segoe UI" panose="020B0502040204020203" pitchFamily="34" charset="0"/>
              </a:rPr>
            </a:br>
            <a:endParaRPr lang="en-GB" dirty="0">
              <a:latin typeface="Segoe UI" panose="020B0502040204020203" pitchFamily="34" charset="0"/>
              <a:ea typeface="Segoe UI" panose="020B0502040204020203" pitchFamily="34" charset="0"/>
              <a:cs typeface="Segoe UI" panose="020B0502040204020203" pitchFamily="34" charset="0"/>
            </a:endParaRPr>
          </a:p>
          <a:p>
            <a:r>
              <a:rPr lang="en-GB" dirty="0">
                <a:latin typeface="Segoe UI" panose="020B0502040204020203" pitchFamily="34" charset="0"/>
                <a:ea typeface="Segoe UI" panose="020B0502040204020203" pitchFamily="34" charset="0"/>
                <a:cs typeface="Segoe UI" panose="020B0502040204020203" pitchFamily="34" charset="0"/>
              </a:rPr>
              <a:t>Well away from the water’s </a:t>
            </a:r>
            <a:r>
              <a:rPr lang="en-GB" dirty="0" smtClean="0">
                <a:latin typeface="Segoe UI" panose="020B0502040204020203" pitchFamily="34" charset="0"/>
                <a:ea typeface="Segoe UI" panose="020B0502040204020203" pitchFamily="34" charset="0"/>
                <a:cs typeface="Segoe UI" panose="020B0502040204020203" pitchFamily="34" charset="0"/>
              </a:rPr>
              <a:t>edge</a:t>
            </a:r>
          </a:p>
          <a:p>
            <a:pPr marL="0" indent="0">
              <a:buNone/>
            </a:pPr>
            <a:endParaRPr lang="en-GB" dirty="0" smtClean="0">
              <a:latin typeface="Segoe UI" panose="020B0502040204020203" pitchFamily="34" charset="0"/>
              <a:ea typeface="Segoe UI" panose="020B0502040204020203" pitchFamily="34" charset="0"/>
              <a:cs typeface="Segoe UI" panose="020B0502040204020203" pitchFamily="34" charset="0"/>
            </a:endParaRPr>
          </a:p>
          <a:p>
            <a:r>
              <a:rPr lang="en-GB" dirty="0" smtClean="0">
                <a:latin typeface="Segoe UI" panose="020B0502040204020203" pitchFamily="34" charset="0"/>
                <a:ea typeface="Segoe UI" panose="020B0502040204020203" pitchFamily="34" charset="0"/>
                <a:cs typeface="Segoe UI" panose="020B0502040204020203" pitchFamily="34" charset="0"/>
              </a:rPr>
              <a:t>Appropriate drainage and disposal </a:t>
            </a:r>
            <a:br>
              <a:rPr lang="en-GB" dirty="0" smtClean="0">
                <a:latin typeface="Segoe UI" panose="020B0502040204020203" pitchFamily="34" charset="0"/>
                <a:ea typeface="Segoe UI" panose="020B0502040204020203" pitchFamily="34" charset="0"/>
                <a:cs typeface="Segoe UI" panose="020B0502040204020203" pitchFamily="34" charset="0"/>
              </a:rPr>
            </a:br>
            <a:endParaRPr lang="en-GB" dirty="0">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3"/>
          <a:stretch>
            <a:fillRect/>
          </a:stretch>
        </p:blipFill>
        <p:spPr>
          <a:xfrm>
            <a:off x="5177477" y="4110091"/>
            <a:ext cx="3774727" cy="2123284"/>
          </a:xfrm>
          <a:prstGeom prst="roundRect">
            <a:avLst/>
          </a:prstGeom>
          <a:ln w="6350">
            <a:noFill/>
          </a:ln>
        </p:spPr>
      </p:pic>
      <p:pic>
        <p:nvPicPr>
          <p:cNvPr id="3074" name="Picture 2" descr="4fdf875a12b2d_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7477" y="1392201"/>
            <a:ext cx="3737623" cy="2489740"/>
          </a:xfrm>
          <a:prstGeom prst="roundRect">
            <a:avLst/>
          </a:prstGeom>
          <a:noFill/>
          <a:ln w="3175">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074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1352"/>
            <a:ext cx="7573654" cy="1108833"/>
          </a:xfrm>
        </p:spPr>
        <p:txBody>
          <a:bodyPr>
            <a:normAutofit/>
          </a:bodyPr>
          <a:lstStyle/>
          <a:p>
            <a:pPr algn="ctr"/>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Washing station</a:t>
            </a:r>
          </a:p>
        </p:txBody>
      </p:sp>
      <p:sp>
        <p:nvSpPr>
          <p:cNvPr id="5" name="TextBox 4"/>
          <p:cNvSpPr txBox="1"/>
          <p:nvPr/>
        </p:nvSpPr>
        <p:spPr>
          <a:xfrm>
            <a:off x="1064526" y="4790420"/>
            <a:ext cx="8079474" cy="1938992"/>
          </a:xfrm>
          <a:prstGeom prst="rect">
            <a:avLst/>
          </a:prstGeom>
          <a:noFill/>
        </p:spPr>
        <p:txBody>
          <a:bodyPr wrap="square" rtlCol="0">
            <a:spAutoFit/>
          </a:bodyPr>
          <a:lstStyle/>
          <a:p>
            <a:r>
              <a:rPr lang="en-GB" sz="2400" dirty="0" smtClean="0"/>
              <a:t>Portable washing station with three buckets:</a:t>
            </a:r>
          </a:p>
          <a:p>
            <a:pPr marL="285750" indent="-285750">
              <a:buFont typeface="Arial" panose="020B0604020202020204" pitchFamily="34" charset="0"/>
              <a:buChar char="•"/>
            </a:pPr>
            <a:r>
              <a:rPr lang="en-GB" sz="2400" dirty="0" smtClean="0"/>
              <a:t>first for removing </a:t>
            </a:r>
            <a:r>
              <a:rPr lang="en-GB" sz="2400" dirty="0"/>
              <a:t>mud or other organic </a:t>
            </a:r>
            <a:r>
              <a:rPr lang="en-GB" sz="2400" dirty="0" smtClean="0"/>
              <a:t>material</a:t>
            </a:r>
          </a:p>
          <a:p>
            <a:pPr marL="285750" indent="-285750">
              <a:buFont typeface="Arial" panose="020B0604020202020204" pitchFamily="34" charset="0"/>
              <a:buChar char="•"/>
            </a:pPr>
            <a:r>
              <a:rPr lang="en-GB" sz="2400" dirty="0" smtClean="0"/>
              <a:t>second </a:t>
            </a:r>
            <a:r>
              <a:rPr lang="en-GB" sz="2400" dirty="0"/>
              <a:t>for cleaning </a:t>
            </a:r>
            <a:r>
              <a:rPr lang="en-GB" sz="2400" dirty="0" smtClean="0"/>
              <a:t>thoroughly</a:t>
            </a:r>
          </a:p>
          <a:p>
            <a:pPr marL="285750" indent="-285750">
              <a:buFont typeface="Arial" panose="020B0604020202020204" pitchFamily="34" charset="0"/>
              <a:buChar char="•"/>
            </a:pPr>
            <a:r>
              <a:rPr lang="en-GB" sz="2400" dirty="0" smtClean="0"/>
              <a:t>third </a:t>
            </a:r>
            <a:r>
              <a:rPr lang="en-GB" sz="2400" dirty="0"/>
              <a:t>for </a:t>
            </a:r>
            <a:r>
              <a:rPr lang="en-GB" sz="2400" dirty="0" smtClean="0"/>
              <a:t>rinsing</a:t>
            </a:r>
          </a:p>
          <a:p>
            <a:r>
              <a:rPr lang="en-GB" sz="2400" dirty="0" smtClean="0"/>
              <a:t>Change water often and dispose of appropriately!</a:t>
            </a:r>
            <a:endParaRPr lang="en-GB" sz="2400" dirty="0"/>
          </a:p>
        </p:txBody>
      </p:sp>
      <p:pic>
        <p:nvPicPr>
          <p:cNvPr id="6" name="Picture 5"/>
          <p:cNvPicPr>
            <a:picLocks noChangeAspect="1"/>
          </p:cNvPicPr>
          <p:nvPr/>
        </p:nvPicPr>
        <p:blipFill>
          <a:blip r:embed="rId3"/>
          <a:stretch>
            <a:fillRect/>
          </a:stretch>
        </p:blipFill>
        <p:spPr>
          <a:xfrm>
            <a:off x="334010" y="1189230"/>
            <a:ext cx="4081467" cy="3059720"/>
          </a:xfrm>
          <a:prstGeom prst="roundRect">
            <a:avLst/>
          </a:prstGeom>
        </p:spPr>
      </p:pic>
      <p:pic>
        <p:nvPicPr>
          <p:cNvPr id="4" name="Picture 3" descr="C:\Users\x943897\AppData\Local\Microsoft\Windows\Temporary Internet Files\Content.Outlook\P6LCBD1F\cleaning station (00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7714" y="1851655"/>
            <a:ext cx="4300537" cy="2908683"/>
          </a:xfrm>
          <a:prstGeom prst="roundRect">
            <a:avLst/>
          </a:prstGeom>
          <a:noFill/>
          <a:ln>
            <a:noFill/>
          </a:ln>
        </p:spPr>
      </p:pic>
    </p:spTree>
    <p:extLst>
      <p:ext uri="{BB962C8B-B14F-4D97-AF65-F5344CB8AC3E}">
        <p14:creationId xmlns:p14="http://schemas.microsoft.com/office/powerpoint/2010/main" val="3743127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85426">
            <a:off x="5500163" y="3812635"/>
            <a:ext cx="3123344" cy="2243406"/>
          </a:xfrm>
          <a:prstGeom prst="rect">
            <a:avLst/>
          </a:prstGeom>
          <a:ln w="9525">
            <a:solidFill>
              <a:schemeClr val="tx1"/>
            </a:solidFill>
          </a:ln>
          <a:effectLst>
            <a:outerShdw blurRad="50800" dist="38100" dir="2700000" algn="tl" rotWithShape="0">
              <a:prstClr val="black">
                <a:alpha val="40000"/>
              </a:prstClr>
            </a:outerShdw>
          </a:effec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069594">
            <a:off x="926110" y="4000456"/>
            <a:ext cx="3129362" cy="2209417"/>
          </a:xfrm>
          <a:prstGeom prst="rect">
            <a:avLst/>
          </a:prstGeom>
          <a:ln w="12700">
            <a:solidFill>
              <a:schemeClr val="tx1"/>
            </a:solidFill>
          </a:ln>
          <a:effectLst>
            <a:outerShdw blurRad="50800" dist="38100" dir="2700000" algn="tl" rotWithShape="0">
              <a:prstClr val="black">
                <a:alpha val="40000"/>
              </a:prstClr>
            </a:outerShdw>
          </a:effectLst>
        </p:spPr>
      </p:pic>
      <p:sp>
        <p:nvSpPr>
          <p:cNvPr id="4" name="Title 3">
            <a:extLst>
              <a:ext uri="{FF2B5EF4-FFF2-40B4-BE49-F238E27FC236}">
                <a16:creationId xmlns="" xmlns:a16="http://schemas.microsoft.com/office/drawing/2014/main" id="{9D0F19D6-3AEA-4C0B-ABD9-5F0F2271111B}"/>
              </a:ext>
            </a:extLst>
          </p:cNvPr>
          <p:cNvSpPr>
            <a:spLocks noGrp="1"/>
          </p:cNvSpPr>
          <p:nvPr>
            <p:ph type="title"/>
          </p:nvPr>
        </p:nvSpPr>
        <p:spPr>
          <a:xfrm>
            <a:off x="178275" y="120732"/>
            <a:ext cx="7886700" cy="994172"/>
          </a:xfrm>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Communication Tools</a:t>
            </a:r>
          </a:p>
        </p:txBody>
      </p:sp>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9569874">
            <a:off x="1434391" y="1182539"/>
            <a:ext cx="2259530" cy="3146835"/>
          </a:xfrm>
          <a:prstGeom prst="rect">
            <a:avLst/>
          </a:prstGeom>
        </p:spPr>
      </p:pic>
      <p:pic>
        <p:nvPicPr>
          <p:cNvPr id="8" name="Picture 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271035">
            <a:off x="4139191" y="1249062"/>
            <a:ext cx="2033518" cy="4067033"/>
          </a:xfrm>
          <a:prstGeom prst="rect">
            <a:avLst/>
          </a:prstGeom>
        </p:spPr>
      </p:pic>
    </p:spTree>
    <p:extLst>
      <p:ext uri="{BB962C8B-B14F-4D97-AF65-F5344CB8AC3E}">
        <p14:creationId xmlns:p14="http://schemas.microsoft.com/office/powerpoint/2010/main" val="32508234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24DCEC-FC6C-463B-B3D7-68FF56B5E54E}"/>
              </a:ext>
            </a:extLst>
          </p:cNvPr>
          <p:cNvSpPr>
            <a:spLocks noGrp="1"/>
          </p:cNvSpPr>
          <p:nvPr>
            <p:ph type="title"/>
          </p:nvPr>
        </p:nvSpPr>
        <p:spPr>
          <a:xfrm>
            <a:off x="1063741" y="559557"/>
            <a:ext cx="7886700" cy="1325563"/>
          </a:xfrm>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Biosecurity Planning</a:t>
            </a:r>
          </a:p>
        </p:txBody>
      </p:sp>
      <p:pic>
        <p:nvPicPr>
          <p:cNvPr id="3" name="Picture 2"/>
          <p:cNvPicPr>
            <a:picLocks noChangeAspect="1"/>
          </p:cNvPicPr>
          <p:nvPr/>
        </p:nvPicPr>
        <p:blipFill rotWithShape="1">
          <a:blip r:embed="rId3"/>
          <a:srcRect l="41724" t="19104" r="16893" b="12239"/>
          <a:stretch/>
        </p:blipFill>
        <p:spPr>
          <a:xfrm>
            <a:off x="1473959" y="1721313"/>
            <a:ext cx="2704036" cy="3807726"/>
          </a:xfrm>
          <a:prstGeom prst="rect">
            <a:avLst/>
          </a:prstGeom>
        </p:spPr>
      </p:pic>
      <p:pic>
        <p:nvPicPr>
          <p:cNvPr id="7" name="Picture 6"/>
          <p:cNvPicPr>
            <a:picLocks noChangeAspect="1"/>
          </p:cNvPicPr>
          <p:nvPr/>
        </p:nvPicPr>
        <p:blipFill rotWithShape="1">
          <a:blip r:embed="rId4"/>
          <a:srcRect l="19703" t="22289" r="22472" b="8855"/>
          <a:stretch/>
        </p:blipFill>
        <p:spPr>
          <a:xfrm>
            <a:off x="4588213" y="1830512"/>
            <a:ext cx="3850760" cy="3753136"/>
          </a:xfrm>
          <a:prstGeom prst="rect">
            <a:avLst/>
          </a:prstGeom>
          <a:ln w="3175">
            <a:solidFill>
              <a:schemeClr val="tx1"/>
            </a:solidFill>
          </a:ln>
        </p:spPr>
      </p:pic>
    </p:spTree>
    <p:extLst>
      <p:ext uri="{BB962C8B-B14F-4D97-AF65-F5344CB8AC3E}">
        <p14:creationId xmlns:p14="http://schemas.microsoft.com/office/powerpoint/2010/main" val="3886713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527DC6-FE6A-4B17-BD06-7148B852E4AF}"/>
              </a:ext>
            </a:extLst>
          </p:cNvPr>
          <p:cNvSpPr>
            <a:spLocks noGrp="1"/>
          </p:cNvSpPr>
          <p:nvPr>
            <p:ph type="title"/>
          </p:nvPr>
        </p:nvSpPr>
        <p:spPr>
          <a:xfrm>
            <a:off x="469307" y="278496"/>
            <a:ext cx="7886700" cy="1325563"/>
          </a:xfrm>
        </p:spPr>
        <p:txBody>
          <a:bodyPr>
            <a:normAutofit/>
          </a:bodyPr>
          <a:lstStyle/>
          <a:p>
            <a:r>
              <a:rPr lang="en-GB" sz="4000" b="1" dirty="0" smtClean="0">
                <a:solidFill>
                  <a:srgbClr val="006699"/>
                </a:solidFill>
                <a:latin typeface="Segoe UI" panose="020B0502040204020203" pitchFamily="34" charset="0"/>
                <a:ea typeface="Segoe UI" panose="020B0502040204020203" pitchFamily="34" charset="0"/>
                <a:cs typeface="Segoe UI" panose="020B0502040204020203" pitchFamily="34" charset="0"/>
              </a:rPr>
              <a:t>Section 1 - Introduction</a:t>
            </a:r>
            <a:endParaRPr lang="en-GB" sz="4000" b="1" dirty="0">
              <a:solidFill>
                <a:srgbClr val="006699"/>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 xmlns:a16="http://schemas.microsoft.com/office/drawing/2014/main" id="{FFFB0183-AC87-46CE-8C59-CBC5370D4F05}"/>
              </a:ext>
            </a:extLst>
          </p:cNvPr>
          <p:cNvSpPr>
            <a:spLocks noGrp="1"/>
          </p:cNvSpPr>
          <p:nvPr>
            <p:ph idx="1"/>
          </p:nvPr>
        </p:nvSpPr>
        <p:spPr>
          <a:xfrm>
            <a:off x="314185" y="2383409"/>
            <a:ext cx="4098472" cy="2196769"/>
          </a:xfrm>
        </p:spPr>
        <p:txBody>
          <a:bodyPr>
            <a:normAutofit/>
          </a:bodyPr>
          <a:lstStyle/>
          <a:p>
            <a:r>
              <a:rPr lang="en-GB" sz="2400" dirty="0" smtClean="0">
                <a:latin typeface="Segoe UI" panose="020B0502040204020203" pitchFamily="34" charset="0"/>
                <a:ea typeface="Segoe UI" panose="020B0502040204020203" pitchFamily="34" charset="0"/>
                <a:cs typeface="Segoe UI" panose="020B0502040204020203" pitchFamily="34" charset="0"/>
              </a:rPr>
              <a:t>Why </a:t>
            </a:r>
            <a:r>
              <a:rPr lang="en-GB" sz="2400" dirty="0">
                <a:latin typeface="Segoe UI" panose="020B0502040204020203" pitchFamily="34" charset="0"/>
                <a:ea typeface="Segoe UI" panose="020B0502040204020203" pitchFamily="34" charset="0"/>
                <a:cs typeface="Segoe UI" panose="020B0502040204020203" pitchFamily="34" charset="0"/>
              </a:rPr>
              <a:t>are you writing a biosecurity plan</a:t>
            </a:r>
            <a:r>
              <a:rPr lang="en-GB" sz="2400" dirty="0" smtClean="0">
                <a:latin typeface="Segoe UI" panose="020B0502040204020203" pitchFamily="34" charset="0"/>
                <a:ea typeface="Segoe UI" panose="020B0502040204020203" pitchFamily="34" charset="0"/>
                <a:cs typeface="Segoe UI" panose="020B0502040204020203" pitchFamily="34" charset="0"/>
              </a:rPr>
              <a:t>?</a:t>
            </a:r>
          </a:p>
          <a:p>
            <a:pPr marL="0" indent="0">
              <a:buNone/>
            </a:pPr>
            <a:endParaRPr lang="en-GB" sz="2400" dirty="0">
              <a:latin typeface="Segoe UI" panose="020B0502040204020203" pitchFamily="34" charset="0"/>
              <a:ea typeface="Segoe UI" panose="020B0502040204020203" pitchFamily="34" charset="0"/>
              <a:cs typeface="Segoe UI" panose="020B0502040204020203" pitchFamily="34" charset="0"/>
            </a:endParaRPr>
          </a:p>
          <a:p>
            <a:r>
              <a:rPr lang="en-GB" sz="2400" dirty="0">
                <a:latin typeface="Segoe UI" panose="020B0502040204020203" pitchFamily="34" charset="0"/>
                <a:ea typeface="Segoe UI" panose="020B0502040204020203" pitchFamily="34" charset="0"/>
                <a:cs typeface="Segoe UI" panose="020B0502040204020203" pitchFamily="34" charset="0"/>
              </a:rPr>
              <a:t>What are the major concerns for our business?</a:t>
            </a:r>
          </a:p>
          <a:p>
            <a:endParaRPr lang="en-GB" dirty="0"/>
          </a:p>
        </p:txBody>
      </p:sp>
      <p:sp>
        <p:nvSpPr>
          <p:cNvPr id="17" name="TextBox 16"/>
          <p:cNvSpPr txBox="1"/>
          <p:nvPr/>
        </p:nvSpPr>
        <p:spPr>
          <a:xfrm>
            <a:off x="5844250" y="2415504"/>
            <a:ext cx="2336363" cy="3168867"/>
          </a:xfrm>
          <a:prstGeom prst="rect">
            <a:avLst/>
          </a:prstGeom>
          <a:solidFill>
            <a:srgbClr val="FFFFCC"/>
          </a:solidFill>
          <a:ln w="25400">
            <a:solidFill>
              <a:schemeClr val="tx1"/>
            </a:solidFill>
          </a:ln>
          <a:effectLst>
            <a:outerShdw blurRad="50800" dist="38100" algn="l" rotWithShape="0">
              <a:prstClr val="black">
                <a:alpha val="40000"/>
              </a:prstClr>
            </a:outerShdw>
          </a:effectLst>
        </p:spPr>
        <p:txBody>
          <a:bodyPr wrap="square" rtlCol="0">
            <a:spAutoFit/>
          </a:bodyPr>
          <a:lstStyle/>
          <a:p>
            <a:pPr algn="ctr"/>
            <a:endParaRPr lang="en-GB" sz="1000" b="1" dirty="0">
              <a:solidFill>
                <a:srgbClr val="FF0000"/>
              </a:solidFill>
            </a:endParaRPr>
          </a:p>
          <a:p>
            <a:pPr algn="ctr"/>
            <a:r>
              <a:rPr lang="en-GB" b="1" dirty="0" smtClean="0">
                <a:solidFill>
                  <a:srgbClr val="FF0000"/>
                </a:solidFill>
              </a:rPr>
              <a:t>BIOSECURITY PLAN</a:t>
            </a:r>
            <a:br>
              <a:rPr lang="en-GB" b="1" dirty="0" smtClean="0">
                <a:solidFill>
                  <a:srgbClr val="FF0000"/>
                </a:solidFill>
              </a:rPr>
            </a:br>
            <a:endParaRPr lang="en-GB" sz="1200" b="1" dirty="0" smtClean="0">
              <a:solidFill>
                <a:srgbClr val="FF0000"/>
              </a:solidFill>
            </a:endParaRPr>
          </a:p>
          <a:p>
            <a:r>
              <a:rPr lang="en-GB" sz="1200" dirty="0" smtClean="0"/>
              <a:t>----------------------------------------------------------------------------------------------------------------------------------------------------------------------------------------</a:t>
            </a:r>
          </a:p>
          <a:p>
            <a:endParaRPr lang="en-GB" sz="1200" dirty="0"/>
          </a:p>
          <a:p>
            <a:pPr marL="342900" indent="-342900">
              <a:buAutoNum type="arabicParenR"/>
            </a:pPr>
            <a:r>
              <a:rPr lang="en-GB" sz="1200" dirty="0" smtClean="0"/>
              <a:t>-----------------------</a:t>
            </a:r>
          </a:p>
          <a:p>
            <a:pPr marL="342900" indent="-342900">
              <a:buAutoNum type="arabicParenR"/>
            </a:pPr>
            <a:r>
              <a:rPr lang="en-GB" sz="1200" dirty="0" smtClean="0"/>
              <a:t>-----------------------</a:t>
            </a:r>
          </a:p>
          <a:p>
            <a:pPr marL="342900" indent="-342900">
              <a:buAutoNum type="arabicParenR"/>
            </a:pPr>
            <a:r>
              <a:rPr lang="en-GB" sz="1200" dirty="0" smtClean="0"/>
              <a:t>-----------------------</a:t>
            </a:r>
          </a:p>
          <a:p>
            <a:endParaRPr lang="en-GB" sz="1200" dirty="0" smtClean="0"/>
          </a:p>
          <a:p>
            <a:r>
              <a:rPr lang="en-GB" sz="1200" dirty="0" smtClean="0"/>
              <a:t>------------------------------------------------------------------------------------------------------------------------------------------</a:t>
            </a:r>
          </a:p>
          <a:p>
            <a:r>
              <a:rPr lang="en-GB" sz="1200" dirty="0" smtClean="0"/>
              <a:t>----------------------------------------------</a:t>
            </a:r>
          </a:p>
        </p:txBody>
      </p:sp>
    </p:spTree>
    <p:extLst>
      <p:ext uri="{BB962C8B-B14F-4D97-AF65-F5344CB8AC3E}">
        <p14:creationId xmlns:p14="http://schemas.microsoft.com/office/powerpoint/2010/main" val="2560344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C2258E-38A3-4869-A536-3D74C10F3C1E}"/>
              </a:ext>
            </a:extLst>
          </p:cNvPr>
          <p:cNvSpPr>
            <a:spLocks noGrp="1"/>
          </p:cNvSpPr>
          <p:nvPr>
            <p:ph type="title"/>
          </p:nvPr>
        </p:nvSpPr>
        <p:spPr>
          <a:xfrm>
            <a:off x="497188" y="213186"/>
            <a:ext cx="7886700" cy="1325563"/>
          </a:xfrm>
        </p:spPr>
        <p:txBody>
          <a:bodyPr>
            <a:normAutofit/>
          </a:bodyPr>
          <a:lstStyle/>
          <a:p>
            <a:r>
              <a:rPr lang="en-GB" sz="4000" b="1" dirty="0">
                <a:solidFill>
                  <a:srgbClr val="006699"/>
                </a:solidFill>
                <a:latin typeface="Segoe UI" panose="020B0502040204020203" pitchFamily="34" charset="0"/>
                <a:ea typeface="Segoe UI" panose="020B0502040204020203" pitchFamily="34" charset="0"/>
                <a:cs typeface="Segoe UI" panose="020B0502040204020203" pitchFamily="34" charset="0"/>
              </a:rPr>
              <a:t>Section 2 – Scene Setting</a:t>
            </a:r>
          </a:p>
        </p:txBody>
      </p:sp>
      <p:sp>
        <p:nvSpPr>
          <p:cNvPr id="3" name="Content Placeholder 2">
            <a:extLst>
              <a:ext uri="{FF2B5EF4-FFF2-40B4-BE49-F238E27FC236}">
                <a16:creationId xmlns="" xmlns:a16="http://schemas.microsoft.com/office/drawing/2014/main" id="{80E67551-129C-4A73-845E-546E27DA9CA4}"/>
              </a:ext>
            </a:extLst>
          </p:cNvPr>
          <p:cNvSpPr>
            <a:spLocks noGrp="1"/>
          </p:cNvSpPr>
          <p:nvPr>
            <p:ph idx="1"/>
          </p:nvPr>
        </p:nvSpPr>
        <p:spPr>
          <a:xfrm>
            <a:off x="651765" y="1648146"/>
            <a:ext cx="4354830" cy="4065149"/>
          </a:xfrm>
        </p:spPr>
        <p:txBody>
          <a:bodyPr>
            <a:normAutofit fontScale="92500" lnSpcReduction="20000"/>
          </a:bodyPr>
          <a:lstStyle/>
          <a:p>
            <a:r>
              <a:rPr lang="en-GB" dirty="0" smtClean="0">
                <a:solidFill>
                  <a:srgbClr val="006699"/>
                </a:solidFill>
                <a:latin typeface="Segoe UI" panose="020B0502040204020203" pitchFamily="34" charset="0"/>
                <a:ea typeface="Segoe UI" panose="020B0502040204020203" pitchFamily="34" charset="0"/>
                <a:cs typeface="Segoe UI" panose="020B0502040204020203" pitchFamily="34" charset="0"/>
              </a:rPr>
              <a:t>Background to the plan</a:t>
            </a:r>
            <a:endParaRPr lang="en-GB" dirty="0">
              <a:solidFill>
                <a:srgbClr val="006699"/>
              </a:solidFill>
              <a:latin typeface="Segoe UI" panose="020B0502040204020203" pitchFamily="34" charset="0"/>
              <a:ea typeface="Segoe UI" panose="020B0502040204020203" pitchFamily="34" charset="0"/>
              <a:cs typeface="Segoe UI" panose="020B0502040204020203" pitchFamily="34" charset="0"/>
            </a:endParaRPr>
          </a:p>
          <a:p>
            <a:pPr lvl="1"/>
            <a:r>
              <a:rPr lang="en-GB" dirty="0">
                <a:latin typeface="Segoe UI" panose="020B0502040204020203" pitchFamily="34" charset="0"/>
                <a:ea typeface="Segoe UI" panose="020B0502040204020203" pitchFamily="34" charset="0"/>
                <a:cs typeface="Segoe UI" panose="020B0502040204020203" pitchFamily="34" charset="0"/>
              </a:rPr>
              <a:t>Geographical scope</a:t>
            </a:r>
          </a:p>
          <a:p>
            <a:pPr lvl="1"/>
            <a:r>
              <a:rPr lang="en-GB" dirty="0">
                <a:latin typeface="Segoe UI" panose="020B0502040204020203" pitchFamily="34" charset="0"/>
                <a:ea typeface="Segoe UI" panose="020B0502040204020203" pitchFamily="34" charset="0"/>
                <a:cs typeface="Segoe UI" panose="020B0502040204020203" pitchFamily="34" charset="0"/>
              </a:rPr>
              <a:t>Time </a:t>
            </a:r>
            <a:r>
              <a:rPr lang="en-GB" dirty="0" smtClean="0">
                <a:latin typeface="Segoe UI" panose="020B0502040204020203" pitchFamily="34" charset="0"/>
                <a:ea typeface="Segoe UI" panose="020B0502040204020203" pitchFamily="34" charset="0"/>
                <a:cs typeface="Segoe UI" panose="020B0502040204020203" pitchFamily="34" charset="0"/>
              </a:rPr>
              <a:t>limits of plan</a:t>
            </a:r>
          </a:p>
          <a:p>
            <a:pPr lvl="1"/>
            <a:r>
              <a:rPr lang="en-GB" dirty="0" smtClean="0">
                <a:latin typeface="Segoe UI" panose="020B0502040204020203" pitchFamily="34" charset="0"/>
                <a:ea typeface="Segoe UI" panose="020B0502040204020203" pitchFamily="34" charset="0"/>
                <a:cs typeface="Segoe UI" panose="020B0502040204020203" pitchFamily="34" charset="0"/>
              </a:rPr>
              <a:t>Review and update schedule</a:t>
            </a:r>
            <a:endParaRPr lang="en-GB" dirty="0">
              <a:latin typeface="Segoe UI" panose="020B0502040204020203" pitchFamily="34" charset="0"/>
              <a:ea typeface="Segoe UI" panose="020B0502040204020203" pitchFamily="34" charset="0"/>
              <a:cs typeface="Segoe UI" panose="020B0502040204020203" pitchFamily="34" charset="0"/>
            </a:endParaRPr>
          </a:p>
          <a:p>
            <a:pPr lvl="1"/>
            <a:r>
              <a:rPr lang="en-GB" dirty="0" smtClean="0">
                <a:latin typeface="Segoe UI" panose="020B0502040204020203" pitchFamily="34" charset="0"/>
                <a:ea typeface="Segoe UI" panose="020B0502040204020203" pitchFamily="34" charset="0"/>
                <a:cs typeface="Segoe UI" panose="020B0502040204020203" pitchFamily="34" charset="0"/>
              </a:rPr>
              <a:t>Activities</a:t>
            </a:r>
          </a:p>
          <a:p>
            <a:pPr lvl="1"/>
            <a:endParaRPr lang="en-GB" dirty="0">
              <a:latin typeface="Segoe UI" panose="020B0502040204020203" pitchFamily="34" charset="0"/>
              <a:ea typeface="Segoe UI" panose="020B0502040204020203" pitchFamily="34" charset="0"/>
              <a:cs typeface="Segoe UI" panose="020B0502040204020203" pitchFamily="34" charset="0"/>
            </a:endParaRPr>
          </a:p>
          <a:p>
            <a:r>
              <a:rPr lang="en-GB" dirty="0">
                <a:solidFill>
                  <a:srgbClr val="006699"/>
                </a:solidFill>
                <a:latin typeface="Segoe UI" panose="020B0502040204020203" pitchFamily="34" charset="0"/>
                <a:ea typeface="Segoe UI" panose="020B0502040204020203" pitchFamily="34" charset="0"/>
                <a:cs typeface="Segoe UI" panose="020B0502040204020203" pitchFamily="34" charset="0"/>
              </a:rPr>
              <a:t>Useful contacts </a:t>
            </a:r>
          </a:p>
          <a:p>
            <a:pPr lvl="1"/>
            <a:r>
              <a:rPr lang="en-GB" dirty="0">
                <a:latin typeface="Segoe UI" panose="020B0502040204020203" pitchFamily="34" charset="0"/>
                <a:ea typeface="Segoe UI" panose="020B0502040204020203" pitchFamily="34" charset="0"/>
                <a:cs typeface="Segoe UI" panose="020B0502040204020203" pitchFamily="34" charset="0"/>
              </a:rPr>
              <a:t>Local Natural England staff</a:t>
            </a:r>
          </a:p>
          <a:p>
            <a:pPr lvl="1"/>
            <a:r>
              <a:rPr lang="en-GB" dirty="0">
                <a:latin typeface="Segoe UI" panose="020B0502040204020203" pitchFamily="34" charset="0"/>
                <a:ea typeface="Segoe UI" panose="020B0502040204020203" pitchFamily="34" charset="0"/>
                <a:cs typeface="Segoe UI" panose="020B0502040204020203" pitchFamily="34" charset="0"/>
              </a:rPr>
              <a:t>Relevant experts, </a:t>
            </a:r>
            <a:r>
              <a:rPr lang="en-GB" dirty="0" smtClean="0">
                <a:latin typeface="Segoe UI" panose="020B0502040204020203" pitchFamily="34" charset="0"/>
                <a:ea typeface="Segoe UI" panose="020B0502040204020203" pitchFamily="34" charset="0"/>
                <a:cs typeface="Segoe UI" panose="020B0502040204020203" pitchFamily="34" charset="0"/>
              </a:rPr>
              <a:t>freshwater biologists</a:t>
            </a:r>
            <a:r>
              <a:rPr lang="en-GB" dirty="0">
                <a:latin typeface="Segoe UI" panose="020B0502040204020203" pitchFamily="34" charset="0"/>
                <a:ea typeface="Segoe UI" panose="020B0502040204020203" pitchFamily="34" charset="0"/>
                <a:cs typeface="Segoe UI" panose="020B0502040204020203" pitchFamily="34" charset="0"/>
              </a:rPr>
              <a:t>, biosecurity experts, university contacts </a:t>
            </a:r>
            <a:r>
              <a:rPr lang="en-GB" dirty="0" smtClean="0">
                <a:latin typeface="Segoe UI" panose="020B0502040204020203" pitchFamily="34" charset="0"/>
                <a:ea typeface="Segoe UI" panose="020B0502040204020203" pitchFamily="34" charset="0"/>
                <a:cs typeface="Segoe UI" panose="020B0502040204020203" pitchFamily="34" charset="0"/>
              </a:rPr>
              <a:t>etc.</a:t>
            </a:r>
            <a:endParaRPr lang="en-GB" dirty="0">
              <a:latin typeface="Segoe UI" panose="020B0502040204020203" pitchFamily="34" charset="0"/>
              <a:ea typeface="Segoe UI" panose="020B0502040204020203" pitchFamily="34" charset="0"/>
              <a:cs typeface="Segoe UI" panose="020B0502040204020203" pitchFamily="34" charset="0"/>
            </a:endParaRPr>
          </a:p>
        </p:txBody>
      </p:sp>
      <p:grpSp>
        <p:nvGrpSpPr>
          <p:cNvPr id="5" name="Group 4">
            <a:extLst>
              <a:ext uri="{FF2B5EF4-FFF2-40B4-BE49-F238E27FC236}">
                <a16:creationId xmlns="" xmlns:a16="http://schemas.microsoft.com/office/drawing/2014/main" id="{85E87393-BD98-45B8-9CCF-8A2F504D351F}"/>
              </a:ext>
            </a:extLst>
          </p:cNvPr>
          <p:cNvGrpSpPr/>
          <p:nvPr/>
        </p:nvGrpSpPr>
        <p:grpSpPr>
          <a:xfrm>
            <a:off x="5683550" y="1944788"/>
            <a:ext cx="2700338" cy="3471863"/>
            <a:chOff x="0" y="0"/>
            <a:chExt cx="3600450" cy="4629150"/>
          </a:xfrm>
        </p:grpSpPr>
        <p:pic>
          <p:nvPicPr>
            <p:cNvPr id="6" name="Picture 5">
              <a:extLst>
                <a:ext uri="{FF2B5EF4-FFF2-40B4-BE49-F238E27FC236}">
                  <a16:creationId xmlns="" xmlns:a16="http://schemas.microsoft.com/office/drawing/2014/main" id="{032A7386-600D-440F-AB0D-0BAD229B57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0" y="0"/>
              <a:ext cx="3600450" cy="4629150"/>
            </a:xfrm>
            <a:prstGeom prst="rect">
              <a:avLst/>
            </a:prstGeom>
            <a:noFill/>
          </p:spPr>
        </p:pic>
        <p:sp>
          <p:nvSpPr>
            <p:cNvPr id="7" name="Text Box 26">
              <a:extLst>
                <a:ext uri="{FF2B5EF4-FFF2-40B4-BE49-F238E27FC236}">
                  <a16:creationId xmlns="" xmlns:a16="http://schemas.microsoft.com/office/drawing/2014/main" id="{8B13628B-BFAD-4D93-AFF4-EC3944FFACEA}"/>
                </a:ext>
              </a:extLst>
            </p:cNvPr>
            <p:cNvSpPr txBox="1"/>
            <p:nvPr/>
          </p:nvSpPr>
          <p:spPr>
            <a:xfrm>
              <a:off x="95250" y="85725"/>
              <a:ext cx="1771650" cy="152400"/>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750"/>
                </a:spcAft>
              </a:pPr>
              <a:r>
                <a:rPr lang="en-GB" sz="675" b="1">
                  <a:solidFill>
                    <a:srgbClr val="31B6FD"/>
                  </a:solidFill>
                  <a:latin typeface="Arial" panose="020B0604020202020204" pitchFamily="34" charset="0"/>
                  <a:ea typeface="Times New Roman" panose="02020603050405020304" pitchFamily="18" charset="0"/>
                  <a:cs typeface="Times New Roman" panose="02020603050405020304" pitchFamily="18" charset="0"/>
                </a:rPr>
                <a:t>Fig 1: TECF Management Area</a:t>
              </a:r>
            </a:p>
          </p:txBody>
        </p:sp>
      </p:grpSp>
    </p:spTree>
    <p:extLst>
      <p:ext uri="{BB962C8B-B14F-4D97-AF65-F5344CB8AC3E}">
        <p14:creationId xmlns:p14="http://schemas.microsoft.com/office/powerpoint/2010/main" val="51459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Curve Green"/>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6811" y="5535232"/>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4" name="Title 1">
            <a:extLst>
              <a:ext uri="{FF2B5EF4-FFF2-40B4-BE49-F238E27FC236}">
                <a16:creationId xmlns="" xmlns:a16="http://schemas.microsoft.com/office/drawing/2014/main" id="{4A5CC552-2CF6-47C2-9574-3249955B5E7B}"/>
              </a:ext>
            </a:extLst>
          </p:cNvPr>
          <p:cNvSpPr>
            <a:spLocks noGrp="1"/>
          </p:cNvSpPr>
          <p:nvPr>
            <p:ph type="ctrTitle"/>
          </p:nvPr>
        </p:nvSpPr>
        <p:spPr>
          <a:xfrm>
            <a:off x="1569491" y="2903351"/>
            <a:ext cx="5771367" cy="1790700"/>
          </a:xfrm>
        </p:spPr>
        <p:txBody>
          <a:bodyPr>
            <a:normAutofit/>
          </a:bodyPr>
          <a:lstStyle/>
          <a:p>
            <a:r>
              <a:rPr lang="en-GB" sz="4500" b="1" dirty="0" smtClean="0">
                <a:solidFill>
                  <a:srgbClr val="006699"/>
                </a:solidFill>
                <a:latin typeface="Segoe UI" panose="020B0502040204020203" pitchFamily="34" charset="0"/>
                <a:ea typeface="Segoe UI" panose="020B0502040204020203" pitchFamily="34" charset="0"/>
                <a:cs typeface="Segoe UI" panose="020B0502040204020203" pitchFamily="34" charset="0"/>
              </a:rPr>
              <a:t>Freshwater </a:t>
            </a:r>
            <a:r>
              <a:rPr lang="en-GB" sz="4500" b="1" dirty="0">
                <a:solidFill>
                  <a:srgbClr val="006699"/>
                </a:solidFill>
                <a:latin typeface="Segoe UI" panose="020B0502040204020203" pitchFamily="34" charset="0"/>
                <a:ea typeface="Segoe UI" panose="020B0502040204020203" pitchFamily="34" charset="0"/>
                <a:cs typeface="Segoe UI" panose="020B0502040204020203" pitchFamily="34" charset="0"/>
              </a:rPr>
              <a:t>Invasive Non-Native Species </a:t>
            </a:r>
          </a:p>
        </p:txBody>
      </p:sp>
      <p:sp>
        <p:nvSpPr>
          <p:cNvPr id="15" name="Subtitle 2">
            <a:extLst>
              <a:ext uri="{FF2B5EF4-FFF2-40B4-BE49-F238E27FC236}">
                <a16:creationId xmlns="" xmlns:a16="http://schemas.microsoft.com/office/drawing/2014/main" id="{97E469EC-2ACD-46AA-9FA9-BF48BDC4906B}"/>
              </a:ext>
            </a:extLst>
          </p:cNvPr>
          <p:cNvSpPr>
            <a:spLocks noGrp="1"/>
          </p:cNvSpPr>
          <p:nvPr>
            <p:ph type="subTitle" idx="1"/>
          </p:nvPr>
        </p:nvSpPr>
        <p:spPr>
          <a:xfrm>
            <a:off x="1125863" y="4811835"/>
            <a:ext cx="6858000" cy="487829"/>
          </a:xfrm>
        </p:spPr>
        <p:txBody>
          <a:bodyPr>
            <a:normAutofit/>
          </a:bodyPr>
          <a:lstStyle/>
          <a:p>
            <a:r>
              <a:rPr lang="en-GB" sz="1800" dirty="0">
                <a:latin typeface="Segoe UI" panose="020B0502040204020203" pitchFamily="34" charset="0"/>
                <a:ea typeface="Segoe UI" panose="020B0502040204020203" pitchFamily="34" charset="0"/>
                <a:cs typeface="Segoe UI" panose="020B0502040204020203" pitchFamily="34" charset="0"/>
              </a:rPr>
              <a:t>Impacts on Event Managers and Practical Biosecurity Steps</a:t>
            </a:r>
          </a:p>
        </p:txBody>
      </p:sp>
      <p:pic>
        <p:nvPicPr>
          <p:cNvPr id="3074" name="Picture 2" descr="Hydrocotole ranuculoides, Floating pennywor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0668" y="1224933"/>
            <a:ext cx="1905000" cy="1268266"/>
          </a:xfrm>
          <a:prstGeom prst="roundRect">
            <a:avLst/>
          </a:prstGeom>
          <a:noFill/>
          <a:extLst>
            <a:ext uri="{909E8E84-426E-40DD-AFC4-6F175D3DCCD1}">
              <a14:hiddenFill xmlns:a14="http://schemas.microsoft.com/office/drawing/2010/main">
                <a:solidFill>
                  <a:srgbClr val="FFFFFF"/>
                </a:solidFill>
              </a14:hiddenFill>
            </a:ext>
          </a:extLst>
        </p:spPr>
      </p:pic>
      <p:pic>
        <p:nvPicPr>
          <p:cNvPr id="3076" name="Picture 4" descr=", Chinese Mitten Crab"/>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39680" y="1222751"/>
            <a:ext cx="2360868" cy="1268265"/>
          </a:xfrm>
          <a:prstGeom prst="round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2550174" y="1226374"/>
            <a:ext cx="1905000" cy="1266825"/>
          </a:xfrm>
          <a:prstGeom prst="roundRect">
            <a:avLst/>
          </a:prstGeom>
          <a:ln w="3175">
            <a:solidFill>
              <a:schemeClr val="bg1">
                <a:lumMod val="85000"/>
              </a:schemeClr>
            </a:solidFill>
          </a:ln>
        </p:spPr>
      </p:pic>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85054" y="1222751"/>
            <a:ext cx="1696225" cy="1272168"/>
          </a:xfrm>
          <a:prstGeom prst="roundRect">
            <a:avLst/>
          </a:prstGeom>
        </p:spPr>
      </p:pic>
    </p:spTree>
    <p:extLst>
      <p:ext uri="{BB962C8B-B14F-4D97-AF65-F5344CB8AC3E}">
        <p14:creationId xmlns:p14="http://schemas.microsoft.com/office/powerpoint/2010/main" val="7256514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FE12DA-4C76-4D23-A93F-090FC5882413}"/>
              </a:ext>
            </a:extLst>
          </p:cNvPr>
          <p:cNvSpPr>
            <a:spLocks noGrp="1"/>
          </p:cNvSpPr>
          <p:nvPr>
            <p:ph type="title"/>
          </p:nvPr>
        </p:nvSpPr>
        <p:spPr>
          <a:xfrm>
            <a:off x="497188" y="171859"/>
            <a:ext cx="7886700" cy="1325563"/>
          </a:xfrm>
        </p:spPr>
        <p:txBody>
          <a:bodyPr>
            <a:normAutofit/>
          </a:bodyPr>
          <a:lstStyle/>
          <a:p>
            <a:r>
              <a:rPr lang="en-GB" sz="4000" b="1" dirty="0">
                <a:solidFill>
                  <a:srgbClr val="006699"/>
                </a:solidFill>
                <a:latin typeface="Segoe UI" panose="020B0502040204020203" pitchFamily="34" charset="0"/>
                <a:ea typeface="Segoe UI" panose="020B0502040204020203" pitchFamily="34" charset="0"/>
                <a:cs typeface="Segoe UI" panose="020B0502040204020203" pitchFamily="34" charset="0"/>
              </a:rPr>
              <a:t>Section 3 – Environmental Information</a:t>
            </a:r>
          </a:p>
        </p:txBody>
      </p:sp>
      <p:sp>
        <p:nvSpPr>
          <p:cNvPr id="3" name="Content Placeholder 2">
            <a:extLst>
              <a:ext uri="{FF2B5EF4-FFF2-40B4-BE49-F238E27FC236}">
                <a16:creationId xmlns="" xmlns:a16="http://schemas.microsoft.com/office/drawing/2014/main" id="{539B5A62-EFD8-401A-A744-F8D3854B447B}"/>
              </a:ext>
            </a:extLst>
          </p:cNvPr>
          <p:cNvSpPr>
            <a:spLocks noGrp="1"/>
          </p:cNvSpPr>
          <p:nvPr>
            <p:ph idx="1"/>
          </p:nvPr>
        </p:nvSpPr>
        <p:spPr>
          <a:xfrm>
            <a:off x="628650" y="1932984"/>
            <a:ext cx="4501995" cy="4092444"/>
          </a:xfrm>
        </p:spPr>
        <p:txBody>
          <a:bodyPr>
            <a:normAutofit fontScale="92500" lnSpcReduction="10000"/>
          </a:bodyPr>
          <a:lstStyle/>
          <a:p>
            <a:r>
              <a:rPr lang="en-GB" dirty="0">
                <a:latin typeface="Segoe UI" panose="020B0502040204020203" pitchFamily="34" charset="0"/>
                <a:ea typeface="Segoe UI" panose="020B0502040204020203" pitchFamily="34" charset="0"/>
                <a:cs typeface="Segoe UI" panose="020B0502040204020203" pitchFamily="34" charset="0"/>
              </a:rPr>
              <a:t>Physical structure and layout of the </a:t>
            </a:r>
            <a:r>
              <a:rPr lang="en-GB" dirty="0" smtClean="0">
                <a:latin typeface="Segoe UI" panose="020B0502040204020203" pitchFamily="34" charset="0"/>
                <a:ea typeface="Segoe UI" panose="020B0502040204020203" pitchFamily="34" charset="0"/>
                <a:cs typeface="Segoe UI" panose="020B0502040204020203" pitchFamily="34" charset="0"/>
              </a:rPr>
              <a:t>site</a:t>
            </a:r>
            <a:br>
              <a:rPr lang="en-GB" dirty="0" smtClean="0">
                <a:latin typeface="Segoe UI" panose="020B0502040204020203" pitchFamily="34" charset="0"/>
                <a:ea typeface="Segoe UI" panose="020B0502040204020203" pitchFamily="34" charset="0"/>
                <a:cs typeface="Segoe UI" panose="020B0502040204020203" pitchFamily="34" charset="0"/>
              </a:rPr>
            </a:br>
            <a:endParaRPr lang="en-GB" dirty="0">
              <a:latin typeface="Segoe UI" panose="020B0502040204020203" pitchFamily="34" charset="0"/>
              <a:ea typeface="Segoe UI" panose="020B0502040204020203" pitchFamily="34" charset="0"/>
              <a:cs typeface="Segoe UI" panose="020B0502040204020203" pitchFamily="34" charset="0"/>
            </a:endParaRPr>
          </a:p>
          <a:p>
            <a:r>
              <a:rPr lang="en-GB" dirty="0">
                <a:latin typeface="Segoe UI" panose="020B0502040204020203" pitchFamily="34" charset="0"/>
                <a:ea typeface="Segoe UI" panose="020B0502040204020203" pitchFamily="34" charset="0"/>
                <a:cs typeface="Segoe UI" panose="020B0502040204020203" pitchFamily="34" charset="0"/>
              </a:rPr>
              <a:t>Water </a:t>
            </a:r>
            <a:r>
              <a:rPr lang="en-GB" dirty="0" smtClean="0">
                <a:latin typeface="Segoe UI" panose="020B0502040204020203" pitchFamily="34" charset="0"/>
                <a:ea typeface="Segoe UI" panose="020B0502040204020203" pitchFamily="34" charset="0"/>
                <a:cs typeface="Segoe UI" panose="020B0502040204020203" pitchFamily="34" charset="0"/>
              </a:rPr>
              <a:t>flow, </a:t>
            </a:r>
            <a:r>
              <a:rPr lang="en-GB" dirty="0">
                <a:latin typeface="Segoe UI" panose="020B0502040204020203" pitchFamily="34" charset="0"/>
                <a:ea typeface="Segoe UI" panose="020B0502040204020203" pitchFamily="34" charset="0"/>
                <a:cs typeface="Segoe UI" panose="020B0502040204020203" pitchFamily="34" charset="0"/>
              </a:rPr>
              <a:t>temperature and other relevant </a:t>
            </a:r>
            <a:r>
              <a:rPr lang="en-GB" dirty="0" smtClean="0">
                <a:latin typeface="Segoe UI" panose="020B0502040204020203" pitchFamily="34" charset="0"/>
                <a:ea typeface="Segoe UI" panose="020B0502040204020203" pitchFamily="34" charset="0"/>
                <a:cs typeface="Segoe UI" panose="020B0502040204020203" pitchFamily="34" charset="0"/>
              </a:rPr>
              <a:t>data</a:t>
            </a:r>
            <a:br>
              <a:rPr lang="en-GB" dirty="0" smtClean="0">
                <a:latin typeface="Segoe UI" panose="020B0502040204020203" pitchFamily="34" charset="0"/>
                <a:ea typeface="Segoe UI" panose="020B0502040204020203" pitchFamily="34" charset="0"/>
                <a:cs typeface="Segoe UI" panose="020B0502040204020203" pitchFamily="34" charset="0"/>
              </a:rPr>
            </a:br>
            <a:endParaRPr lang="en-GB" dirty="0">
              <a:latin typeface="Segoe UI" panose="020B0502040204020203" pitchFamily="34" charset="0"/>
              <a:ea typeface="Segoe UI" panose="020B0502040204020203" pitchFamily="34" charset="0"/>
              <a:cs typeface="Segoe UI" panose="020B0502040204020203" pitchFamily="34" charset="0"/>
            </a:endParaRPr>
          </a:p>
          <a:p>
            <a:r>
              <a:rPr lang="en-GB" dirty="0">
                <a:latin typeface="Segoe UI" panose="020B0502040204020203" pitchFamily="34" charset="0"/>
                <a:ea typeface="Segoe UI" panose="020B0502040204020203" pitchFamily="34" charset="0"/>
                <a:cs typeface="Segoe UI" panose="020B0502040204020203" pitchFamily="34" charset="0"/>
              </a:rPr>
              <a:t>Lists of INNS known to be present or on the </a:t>
            </a:r>
            <a:r>
              <a:rPr lang="en-GB" dirty="0" smtClean="0">
                <a:latin typeface="Segoe UI" panose="020B0502040204020203" pitchFamily="34" charset="0"/>
                <a:ea typeface="Segoe UI" panose="020B0502040204020203" pitchFamily="34" charset="0"/>
                <a:cs typeface="Segoe UI" panose="020B0502040204020203" pitchFamily="34" charset="0"/>
              </a:rPr>
              <a:t>horizon</a:t>
            </a:r>
            <a:br>
              <a:rPr lang="en-GB" dirty="0" smtClean="0">
                <a:latin typeface="Segoe UI" panose="020B0502040204020203" pitchFamily="34" charset="0"/>
                <a:ea typeface="Segoe UI" panose="020B0502040204020203" pitchFamily="34" charset="0"/>
                <a:cs typeface="Segoe UI" panose="020B0502040204020203" pitchFamily="34" charset="0"/>
              </a:rPr>
            </a:br>
            <a:endParaRPr lang="en-GB" dirty="0">
              <a:latin typeface="Segoe UI" panose="020B0502040204020203" pitchFamily="34" charset="0"/>
              <a:ea typeface="Segoe UI" panose="020B0502040204020203" pitchFamily="34" charset="0"/>
              <a:cs typeface="Segoe UI" panose="020B0502040204020203" pitchFamily="34" charset="0"/>
            </a:endParaRPr>
          </a:p>
          <a:p>
            <a:r>
              <a:rPr lang="en-GB" dirty="0">
                <a:latin typeface="Segoe UI" panose="020B0502040204020203" pitchFamily="34" charset="0"/>
                <a:ea typeface="Segoe UI" panose="020B0502040204020203" pitchFamily="34" charset="0"/>
                <a:cs typeface="Segoe UI" panose="020B0502040204020203" pitchFamily="34" charset="0"/>
              </a:rPr>
              <a:t>Existing designations e.g. SSSI </a:t>
            </a:r>
            <a:r>
              <a:rPr lang="en-GB" dirty="0" smtClean="0">
                <a:latin typeface="Segoe UI" panose="020B0502040204020203" pitchFamily="34" charset="0"/>
                <a:ea typeface="Segoe UI" panose="020B0502040204020203" pitchFamily="34" charset="0"/>
                <a:cs typeface="Segoe UI" panose="020B0502040204020203" pitchFamily="34" charset="0"/>
              </a:rPr>
              <a:t>or AONB, </a:t>
            </a:r>
            <a:r>
              <a:rPr lang="en-GB" dirty="0">
                <a:latin typeface="Segoe UI" panose="020B0502040204020203" pitchFamily="34" charset="0"/>
                <a:ea typeface="Segoe UI" panose="020B0502040204020203" pitchFamily="34" charset="0"/>
                <a:cs typeface="Segoe UI" panose="020B0502040204020203" pitchFamily="34" charset="0"/>
              </a:rPr>
              <a:t>etc. </a:t>
            </a:r>
          </a:p>
        </p:txBody>
      </p:sp>
      <p:pic>
        <p:nvPicPr>
          <p:cNvPr id="3074" name="Picture 2" descr="Large map of England, Wales and Northern Ireland showing all of the AON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188" y="1771040"/>
            <a:ext cx="3924442" cy="37474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40538" y="5664152"/>
            <a:ext cx="4896736" cy="523220"/>
          </a:xfrm>
          <a:prstGeom prst="rect">
            <a:avLst/>
          </a:prstGeom>
          <a:noFill/>
        </p:spPr>
        <p:txBody>
          <a:bodyPr wrap="square" rtlCol="0">
            <a:spAutoFit/>
          </a:bodyPr>
          <a:lstStyle/>
          <a:p>
            <a:r>
              <a:rPr lang="en-GB" sz="1400" dirty="0"/>
              <a:t>Areas of Outstanding Natural Beauty (AONBs</a:t>
            </a:r>
            <a:r>
              <a:rPr lang="en-GB" sz="1400" dirty="0" smtClean="0"/>
              <a:t>)</a:t>
            </a:r>
            <a:br>
              <a:rPr lang="en-GB" sz="1400" dirty="0" smtClean="0"/>
            </a:br>
            <a:r>
              <a:rPr lang="en-GB" sz="1400" dirty="0" smtClean="0"/>
              <a:t>http</a:t>
            </a:r>
            <a:r>
              <a:rPr lang="en-GB" sz="1400" dirty="0"/>
              <a:t>://www.landscapesforlife.org.uk/about-aonbs/visit-aonbs/</a:t>
            </a:r>
          </a:p>
        </p:txBody>
      </p:sp>
    </p:spTree>
    <p:extLst>
      <p:ext uri="{BB962C8B-B14F-4D97-AF65-F5344CB8AC3E}">
        <p14:creationId xmlns:p14="http://schemas.microsoft.com/office/powerpoint/2010/main" val="4365079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FEDD05-6983-4B6C-B99D-3B896FB276D5}"/>
              </a:ext>
            </a:extLst>
          </p:cNvPr>
          <p:cNvSpPr>
            <a:spLocks noGrp="1"/>
          </p:cNvSpPr>
          <p:nvPr>
            <p:ph type="title"/>
          </p:nvPr>
        </p:nvSpPr>
        <p:spPr>
          <a:xfrm>
            <a:off x="605980" y="122831"/>
            <a:ext cx="7886700" cy="1325563"/>
          </a:xfrm>
        </p:spPr>
        <p:txBody>
          <a:bodyPr>
            <a:normAutofit/>
          </a:bodyPr>
          <a:lstStyle/>
          <a:p>
            <a:r>
              <a:rPr lang="en-GB" sz="4000" b="1" dirty="0">
                <a:solidFill>
                  <a:srgbClr val="006699"/>
                </a:solidFill>
                <a:latin typeface="Segoe UI" panose="020B0502040204020203" pitchFamily="34" charset="0"/>
                <a:ea typeface="Segoe UI" panose="020B0502040204020203" pitchFamily="34" charset="0"/>
                <a:cs typeface="Segoe UI" panose="020B0502040204020203" pitchFamily="34" charset="0"/>
              </a:rPr>
              <a:t>Section 4 – Use of the Area</a:t>
            </a:r>
          </a:p>
        </p:txBody>
      </p:sp>
      <p:sp>
        <p:nvSpPr>
          <p:cNvPr id="3" name="Content Placeholder 2">
            <a:extLst>
              <a:ext uri="{FF2B5EF4-FFF2-40B4-BE49-F238E27FC236}">
                <a16:creationId xmlns="" xmlns:a16="http://schemas.microsoft.com/office/drawing/2014/main" id="{4A82F499-2BEA-4BD3-81ED-220F47D4AE9D}"/>
              </a:ext>
            </a:extLst>
          </p:cNvPr>
          <p:cNvSpPr>
            <a:spLocks noGrp="1"/>
          </p:cNvSpPr>
          <p:nvPr>
            <p:ph idx="1"/>
          </p:nvPr>
        </p:nvSpPr>
        <p:spPr>
          <a:xfrm>
            <a:off x="605980" y="1289415"/>
            <a:ext cx="4262732" cy="3263504"/>
          </a:xfrm>
        </p:spPr>
        <p:txBody>
          <a:bodyPr>
            <a:normAutofit/>
          </a:bodyPr>
          <a:lstStyle/>
          <a:p>
            <a:r>
              <a:rPr lang="en-GB" dirty="0">
                <a:latin typeface="Segoe UI" panose="020B0502040204020203" pitchFamily="34" charset="0"/>
                <a:ea typeface="Segoe UI" panose="020B0502040204020203" pitchFamily="34" charset="0"/>
                <a:cs typeface="Segoe UI" panose="020B0502040204020203" pitchFamily="34" charset="0"/>
              </a:rPr>
              <a:t>Major types of activity</a:t>
            </a:r>
          </a:p>
          <a:p>
            <a:pPr lvl="1"/>
            <a:r>
              <a:rPr lang="en-GB" dirty="0">
                <a:latin typeface="Segoe UI" panose="020B0502040204020203" pitchFamily="34" charset="0"/>
                <a:ea typeface="Segoe UI" panose="020B0502040204020203" pitchFamily="34" charset="0"/>
                <a:cs typeface="Segoe UI" panose="020B0502040204020203" pitchFamily="34" charset="0"/>
              </a:rPr>
              <a:t>How many </a:t>
            </a:r>
            <a:r>
              <a:rPr lang="en-GB" dirty="0" smtClean="0">
                <a:latin typeface="Segoe UI" panose="020B0502040204020203" pitchFamily="34" charset="0"/>
                <a:ea typeface="Segoe UI" panose="020B0502040204020203" pitchFamily="34" charset="0"/>
                <a:cs typeface="Segoe UI" panose="020B0502040204020203" pitchFamily="34" charset="0"/>
              </a:rPr>
              <a:t>users?</a:t>
            </a:r>
          </a:p>
          <a:p>
            <a:pPr lvl="1"/>
            <a:r>
              <a:rPr lang="en-GB" dirty="0" smtClean="0">
                <a:latin typeface="Segoe UI" panose="020B0502040204020203" pitchFamily="34" charset="0"/>
                <a:ea typeface="Segoe UI" panose="020B0502040204020203" pitchFamily="34" charset="0"/>
                <a:cs typeface="Segoe UI" panose="020B0502040204020203" pitchFamily="34" charset="0"/>
              </a:rPr>
              <a:t>What do they bring and what do they take away?</a:t>
            </a:r>
            <a:endParaRPr lang="en-GB" dirty="0">
              <a:latin typeface="Segoe UI" panose="020B0502040204020203" pitchFamily="34" charset="0"/>
              <a:ea typeface="Segoe UI" panose="020B0502040204020203" pitchFamily="34" charset="0"/>
              <a:cs typeface="Segoe UI" panose="020B0502040204020203" pitchFamily="34" charset="0"/>
            </a:endParaRPr>
          </a:p>
          <a:p>
            <a:pPr lvl="1"/>
            <a:r>
              <a:rPr lang="en-GB" dirty="0" smtClean="0">
                <a:latin typeface="Segoe UI" panose="020B0502040204020203" pitchFamily="34" charset="0"/>
                <a:ea typeface="Segoe UI" panose="020B0502040204020203" pitchFamily="34" charset="0"/>
                <a:cs typeface="Segoe UI" panose="020B0502040204020203" pitchFamily="34" charset="0"/>
              </a:rPr>
              <a:t>Where </a:t>
            </a:r>
            <a:r>
              <a:rPr lang="en-GB" dirty="0">
                <a:latin typeface="Segoe UI" panose="020B0502040204020203" pitchFamily="34" charset="0"/>
                <a:ea typeface="Segoe UI" panose="020B0502040204020203" pitchFamily="34" charset="0"/>
                <a:cs typeface="Segoe UI" panose="020B0502040204020203" pitchFamily="34" charset="0"/>
              </a:rPr>
              <a:t>are they coming from?</a:t>
            </a:r>
          </a:p>
          <a:p>
            <a:pPr lvl="1"/>
            <a:r>
              <a:rPr lang="en-GB" dirty="0" smtClean="0">
                <a:latin typeface="Segoe UI" panose="020B0502040204020203" pitchFamily="34" charset="0"/>
                <a:ea typeface="Segoe UI" panose="020B0502040204020203" pitchFamily="34" charset="0"/>
                <a:cs typeface="Segoe UI" panose="020B0502040204020203" pitchFamily="34" charset="0"/>
              </a:rPr>
              <a:t>Are they coming from another water body?</a:t>
            </a:r>
            <a:endParaRPr lang="en-GB" dirty="0">
              <a:latin typeface="Segoe UI" panose="020B0502040204020203" pitchFamily="34" charset="0"/>
              <a:ea typeface="Segoe UI" panose="020B0502040204020203" pitchFamily="34" charset="0"/>
              <a:cs typeface="Segoe UI" panose="020B0502040204020203" pitchFamily="34" charset="0"/>
            </a:endParaRPr>
          </a:p>
          <a:p>
            <a:pPr lvl="1"/>
            <a:endParaRPr lang="en-GB" dirty="0">
              <a:latin typeface="Segoe UI" panose="020B0502040204020203" pitchFamily="34" charset="0"/>
              <a:ea typeface="Segoe UI" panose="020B0502040204020203" pitchFamily="34" charset="0"/>
              <a:cs typeface="Segoe UI" panose="020B0502040204020203" pitchFamily="34" charset="0"/>
            </a:endParaRPr>
          </a:p>
        </p:txBody>
      </p:sp>
      <p:pic>
        <p:nvPicPr>
          <p:cNvPr id="10" name="Picture 9"/>
          <p:cNvPicPr/>
          <p:nvPr/>
        </p:nvPicPr>
        <p:blipFill rotWithShape="1">
          <a:blip r:embed="rId3" cstate="screen">
            <a:extLst>
              <a:ext uri="{28A0092B-C50C-407E-A947-70E740481C1C}">
                <a14:useLocalDpi xmlns:a14="http://schemas.microsoft.com/office/drawing/2010/main"/>
              </a:ext>
            </a:extLst>
          </a:blip>
          <a:srcRect/>
          <a:stretch/>
        </p:blipFill>
        <p:spPr bwMode="auto">
          <a:xfrm>
            <a:off x="5660010" y="1448394"/>
            <a:ext cx="2333625" cy="2038350"/>
          </a:xfrm>
          <a:prstGeom prst="roundRect">
            <a:avLst/>
          </a:prstGeom>
          <a:ln>
            <a:noFill/>
          </a:ln>
          <a:extLst>
            <a:ext uri="{53640926-AAD7-44D8-BBD7-CCE9431645EC}">
              <a14:shadowObscured xmlns:a14="http://schemas.microsoft.com/office/drawing/2010/main"/>
            </a:ext>
          </a:extLst>
        </p:spPr>
      </p:pic>
      <p:pic>
        <p:nvPicPr>
          <p:cNvPr id="4102" name="Picture 6" descr="Image result for dog walker water creative commons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2331" y="3759952"/>
            <a:ext cx="3501337" cy="2336049"/>
          </a:xfrm>
          <a:prstGeom prst="roundRect">
            <a:avLst/>
          </a:prstGeom>
          <a:noFill/>
          <a:extLst>
            <a:ext uri="{909E8E84-426E-40DD-AFC4-6F175D3DCCD1}">
              <a14:hiddenFill xmlns:a14="http://schemas.microsoft.com/office/drawing/2010/main">
                <a:solidFill>
                  <a:srgbClr val="FFFFFF"/>
                </a:solidFill>
              </a14:hiddenFill>
            </a:ext>
          </a:extLst>
        </p:spPr>
      </p:pic>
      <p:pic>
        <p:nvPicPr>
          <p:cNvPr id="4104" name="Picture 8" descr="water people sport river pond swim flood human waterway swimmer crawl competition danube boating disaster athletes triathlon ulm geological phenomenon involved track and field athletes wetsuits swim strok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97830" y="4552919"/>
            <a:ext cx="2813223" cy="2109917"/>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839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06AAF6-5559-4B5B-96E1-9079C977125D}"/>
              </a:ext>
            </a:extLst>
          </p:cNvPr>
          <p:cNvSpPr>
            <a:spLocks noGrp="1"/>
          </p:cNvSpPr>
          <p:nvPr>
            <p:ph type="title"/>
          </p:nvPr>
        </p:nvSpPr>
        <p:spPr>
          <a:xfrm>
            <a:off x="183659" y="776293"/>
            <a:ext cx="8359840" cy="1325563"/>
          </a:xfrm>
        </p:spPr>
        <p:txBody>
          <a:bodyPr>
            <a:normAutofit/>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Section 5 – Biosecurity Actions</a:t>
            </a:r>
          </a:p>
        </p:txBody>
      </p:sp>
      <p:pic>
        <p:nvPicPr>
          <p:cNvPr id="7" name="Picture 6">
            <a:extLst>
              <a:ext uri="{FF2B5EF4-FFF2-40B4-BE49-F238E27FC236}">
                <a16:creationId xmlns="" xmlns:a16="http://schemas.microsoft.com/office/drawing/2014/main" id="{30DD6D1A-A173-4D4F-969C-00BEB79D65E9}"/>
              </a:ext>
            </a:extLst>
          </p:cNvPr>
          <p:cNvPicPr>
            <a:picLocks noChangeAspect="1"/>
          </p:cNvPicPr>
          <p:nvPr/>
        </p:nvPicPr>
        <p:blipFill>
          <a:blip r:embed="rId3" cstate="screen">
            <a:clrChange>
              <a:clrFrom>
                <a:srgbClr val="F8F8F7"/>
              </a:clrFrom>
              <a:clrTo>
                <a:srgbClr val="F8F8F7">
                  <a:alpha val="0"/>
                </a:srgbClr>
              </a:clrTo>
            </a:clrChange>
            <a:extLst>
              <a:ext uri="{28A0092B-C50C-407E-A947-70E740481C1C}">
                <a14:useLocalDpi xmlns:a14="http://schemas.microsoft.com/office/drawing/2010/main"/>
              </a:ext>
            </a:extLst>
          </a:blip>
          <a:stretch>
            <a:fillRect/>
          </a:stretch>
        </p:blipFill>
        <p:spPr>
          <a:xfrm>
            <a:off x="3153484" y="5295651"/>
            <a:ext cx="1978074" cy="1385020"/>
          </a:xfrm>
          <a:prstGeom prst="rect">
            <a:avLst/>
          </a:prstGeom>
        </p:spPr>
      </p:pic>
      <p:sp>
        <p:nvSpPr>
          <p:cNvPr id="8" name="Content Placeholder 2">
            <a:extLst>
              <a:ext uri="{FF2B5EF4-FFF2-40B4-BE49-F238E27FC236}">
                <a16:creationId xmlns="" xmlns:a16="http://schemas.microsoft.com/office/drawing/2014/main" id="{A07456EC-7AC3-46F5-8EA7-7728254172C7}"/>
              </a:ext>
            </a:extLst>
          </p:cNvPr>
          <p:cNvSpPr txBox="1">
            <a:spLocks/>
          </p:cNvSpPr>
          <p:nvPr/>
        </p:nvSpPr>
        <p:spPr>
          <a:xfrm>
            <a:off x="545968" y="2070112"/>
            <a:ext cx="8409420" cy="406599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Segoe UI" panose="020B0502040204020203" pitchFamily="34" charset="0"/>
                <a:ea typeface="Segoe UI" panose="020B0502040204020203" pitchFamily="34" charset="0"/>
                <a:cs typeface="Segoe UI" panose="020B0502040204020203" pitchFamily="34" charset="0"/>
              </a:rPr>
              <a:t>Encourage participants to arrive and depart with </a:t>
            </a:r>
            <a:r>
              <a:rPr lang="en-GB" dirty="0" smtClean="0">
                <a:latin typeface="Segoe UI" panose="020B0502040204020203" pitchFamily="34" charset="0"/>
                <a:ea typeface="Segoe UI" panose="020B0502040204020203" pitchFamily="34" charset="0"/>
                <a:cs typeface="Segoe UI" panose="020B0502040204020203" pitchFamily="34" charset="0"/>
              </a:rPr>
              <a:t>clean, dry equipment</a:t>
            </a:r>
            <a:r>
              <a:rPr lang="en-GB" dirty="0">
                <a:latin typeface="Segoe UI" panose="020B0502040204020203" pitchFamily="34" charset="0"/>
                <a:ea typeface="Segoe UI" panose="020B0502040204020203" pitchFamily="34" charset="0"/>
                <a:cs typeface="Segoe UI" panose="020B0502040204020203" pitchFamily="34" charset="0"/>
              </a:rPr>
              <a:t>. </a:t>
            </a:r>
            <a:br>
              <a:rPr lang="en-GB" dirty="0">
                <a:latin typeface="Segoe UI" panose="020B0502040204020203" pitchFamily="34" charset="0"/>
                <a:ea typeface="Segoe UI" panose="020B0502040204020203" pitchFamily="34" charset="0"/>
                <a:cs typeface="Segoe UI" panose="020B0502040204020203" pitchFamily="34" charset="0"/>
              </a:rPr>
            </a:br>
            <a:endParaRPr lang="en-GB" dirty="0">
              <a:latin typeface="Segoe UI" panose="020B0502040204020203" pitchFamily="34" charset="0"/>
              <a:ea typeface="Segoe UI" panose="020B0502040204020203" pitchFamily="34" charset="0"/>
              <a:cs typeface="Segoe UI" panose="020B0502040204020203" pitchFamily="34" charset="0"/>
            </a:endParaRPr>
          </a:p>
          <a:p>
            <a:r>
              <a:rPr lang="en-GB" dirty="0">
                <a:latin typeface="Segoe UI" panose="020B0502040204020203" pitchFamily="34" charset="0"/>
                <a:ea typeface="Segoe UI" panose="020B0502040204020203" pitchFamily="34" charset="0"/>
                <a:cs typeface="Segoe UI" panose="020B0502040204020203" pitchFamily="34" charset="0"/>
              </a:rPr>
              <a:t>Always wash down </a:t>
            </a:r>
            <a:r>
              <a:rPr lang="en-GB" dirty="0" smtClean="0">
                <a:latin typeface="Segoe UI" panose="020B0502040204020203" pitchFamily="34" charset="0"/>
                <a:ea typeface="Segoe UI" panose="020B0502040204020203" pitchFamily="34" charset="0"/>
                <a:cs typeface="Segoe UI" panose="020B0502040204020203" pitchFamily="34" charset="0"/>
              </a:rPr>
              <a:t>well </a:t>
            </a:r>
            <a:r>
              <a:rPr lang="en-GB" dirty="0">
                <a:latin typeface="Segoe UI" panose="020B0502040204020203" pitchFamily="34" charset="0"/>
                <a:ea typeface="Segoe UI" panose="020B0502040204020203" pitchFamily="34" charset="0"/>
                <a:cs typeface="Segoe UI" panose="020B0502040204020203" pitchFamily="34" charset="0"/>
              </a:rPr>
              <a:t>away from the water’s edge to ensure that no residues can return to the </a:t>
            </a:r>
            <a:r>
              <a:rPr lang="en-GB" dirty="0" smtClean="0">
                <a:latin typeface="Segoe UI" panose="020B0502040204020203" pitchFamily="34" charset="0"/>
                <a:ea typeface="Segoe UI" panose="020B0502040204020203" pitchFamily="34" charset="0"/>
                <a:cs typeface="Segoe UI" panose="020B0502040204020203" pitchFamily="34" charset="0"/>
              </a:rPr>
              <a:t>water body. </a:t>
            </a:r>
            <a:endParaRPr lang="en-GB" dirty="0">
              <a:latin typeface="Segoe UI" panose="020B0502040204020203" pitchFamily="34" charset="0"/>
              <a:ea typeface="Segoe UI" panose="020B0502040204020203" pitchFamily="34" charset="0"/>
              <a:cs typeface="Segoe UI" panose="020B0502040204020203" pitchFamily="34" charset="0"/>
            </a:endParaRPr>
          </a:p>
          <a:p>
            <a:endParaRPr lang="en-GB" dirty="0"/>
          </a:p>
          <a:p>
            <a:r>
              <a:rPr lang="en-GB" dirty="0" smtClean="0">
                <a:latin typeface="Segoe UI" panose="020B0502040204020203" pitchFamily="34" charset="0"/>
                <a:ea typeface="Segoe UI" panose="020B0502040204020203" pitchFamily="34" charset="0"/>
                <a:cs typeface="Segoe UI" panose="020B0502040204020203" pitchFamily="34" charset="0"/>
              </a:rPr>
              <a:t>Encourage reporting of unusual sightings.</a:t>
            </a:r>
            <a:br>
              <a:rPr lang="en-GB" dirty="0" smtClean="0">
                <a:latin typeface="Segoe UI" panose="020B0502040204020203" pitchFamily="34" charset="0"/>
                <a:ea typeface="Segoe UI" panose="020B0502040204020203" pitchFamily="34" charset="0"/>
                <a:cs typeface="Segoe UI" panose="020B0502040204020203" pitchFamily="34" charset="0"/>
              </a:rPr>
            </a:br>
            <a:endParaRPr lang="en-GB" dirty="0" smtClean="0">
              <a:latin typeface="Segoe UI" panose="020B0502040204020203" pitchFamily="34" charset="0"/>
              <a:ea typeface="Segoe UI" panose="020B0502040204020203" pitchFamily="34" charset="0"/>
              <a:cs typeface="Segoe UI" panose="020B0502040204020203" pitchFamily="34" charset="0"/>
            </a:endParaRPr>
          </a:p>
          <a:p>
            <a:r>
              <a:rPr lang="en-GB" dirty="0" smtClean="0">
                <a:latin typeface="Segoe UI" panose="020B0502040204020203" pitchFamily="34" charset="0"/>
                <a:ea typeface="Segoe UI" panose="020B0502040204020203" pitchFamily="34" charset="0"/>
                <a:cs typeface="Segoe UI" panose="020B0502040204020203" pitchFamily="34" charset="0"/>
              </a:rPr>
              <a:t>Designate a Biosecurity Officer.</a:t>
            </a:r>
            <a:br>
              <a:rPr lang="en-GB" dirty="0" smtClean="0">
                <a:latin typeface="Segoe UI" panose="020B0502040204020203" pitchFamily="34" charset="0"/>
                <a:ea typeface="Segoe UI" panose="020B0502040204020203" pitchFamily="34" charset="0"/>
                <a:cs typeface="Segoe UI" panose="020B0502040204020203" pitchFamily="34" charset="0"/>
              </a:rPr>
            </a:br>
            <a:endParaRPr lang="en-GB" dirty="0" smtClean="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420143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44AF74-E238-43C3-9E58-C1B0395B1C52}"/>
              </a:ext>
            </a:extLst>
          </p:cNvPr>
          <p:cNvSpPr>
            <a:spLocks noGrp="1"/>
          </p:cNvSpPr>
          <p:nvPr>
            <p:ph type="title"/>
          </p:nvPr>
        </p:nvSpPr>
        <p:spPr>
          <a:xfrm>
            <a:off x="278205" y="226421"/>
            <a:ext cx="5385616" cy="1585436"/>
          </a:xfrm>
        </p:spPr>
        <p:txBody>
          <a:bodyPr>
            <a:normAutofit/>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Commonwealth Games Flotilla 2014</a:t>
            </a:r>
          </a:p>
        </p:txBody>
      </p:sp>
      <p:graphicFrame>
        <p:nvGraphicFramePr>
          <p:cNvPr id="5" name="Object 3">
            <a:extLst>
              <a:ext uri="{FF2B5EF4-FFF2-40B4-BE49-F238E27FC236}">
                <a16:creationId xmlns="" xmlns:a16="http://schemas.microsoft.com/office/drawing/2014/main" id="{5D85702B-D910-4DAD-927C-92EE13C16F7E}"/>
              </a:ext>
            </a:extLst>
          </p:cNvPr>
          <p:cNvGraphicFramePr>
            <a:graphicFrameLocks noChangeAspect="1"/>
          </p:cNvGraphicFramePr>
          <p:nvPr>
            <p:extLst>
              <p:ext uri="{D42A27DB-BD31-4B8C-83A1-F6EECF244321}">
                <p14:modId xmlns:p14="http://schemas.microsoft.com/office/powerpoint/2010/main" val="2092662006"/>
              </p:ext>
            </p:extLst>
          </p:nvPr>
        </p:nvGraphicFramePr>
        <p:xfrm>
          <a:off x="5871961" y="1348743"/>
          <a:ext cx="2615231" cy="4533740"/>
        </p:xfrm>
        <a:graphic>
          <a:graphicData uri="http://schemas.openxmlformats.org/presentationml/2006/ole">
            <mc:AlternateContent xmlns:mc="http://schemas.openxmlformats.org/markup-compatibility/2006">
              <mc:Choice xmlns:v="urn:schemas-microsoft-com:vml" Requires="v">
                <p:oleObj spid="_x0000_s2153" name="PDF" r:id="rId4" imgW="0" imgH="0" progId="FoxitReader.Document">
                  <p:embed/>
                </p:oleObj>
              </mc:Choice>
              <mc:Fallback>
                <p:oleObj name="PDF" r:id="rId4" imgW="0" imgH="0" progId="FoxitReader.Document">
                  <p:embed/>
                  <p:pic>
                    <p:nvPicPr>
                      <p:cNvPr id="5" name="Object 3">
                        <a:extLst>
                          <a:ext uri="{FF2B5EF4-FFF2-40B4-BE49-F238E27FC236}">
                            <a16:creationId xmlns="" xmlns:a16="http://schemas.microsoft.com/office/drawing/2014/main" id="{5D85702B-D910-4DAD-927C-92EE13C16F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1961" y="1348743"/>
                        <a:ext cx="2615231" cy="4533740"/>
                      </a:xfrm>
                      <a:prstGeom prst="rect">
                        <a:avLst/>
                      </a:prstGeom>
                      <a:noFill/>
                      <a:ln>
                        <a:noFill/>
                      </a:ln>
                    </p:spPr>
                  </p:pic>
                </p:oleObj>
              </mc:Fallback>
            </mc:AlternateContent>
          </a:graphicData>
        </a:graphic>
      </p:graphicFrame>
      <p:pic>
        <p:nvPicPr>
          <p:cNvPr id="6" name="Picture 5">
            <a:extLst>
              <a:ext uri="{FF2B5EF4-FFF2-40B4-BE49-F238E27FC236}">
                <a16:creationId xmlns="" xmlns:a16="http://schemas.microsoft.com/office/drawing/2014/main" id="{9B41795C-9406-4ED9-A4CF-185664DC6A6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0417" y="2408852"/>
            <a:ext cx="4161192" cy="2774129"/>
          </a:xfrm>
          <a:prstGeom prst="roundRect">
            <a:avLst/>
          </a:prstGeom>
        </p:spPr>
      </p:pic>
    </p:spTree>
    <p:extLst>
      <p:ext uri="{BB962C8B-B14F-4D97-AF65-F5344CB8AC3E}">
        <p14:creationId xmlns:p14="http://schemas.microsoft.com/office/powerpoint/2010/main" val="16024937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2CFDF333-B9B9-4737-9002-0F1CFABD552E}"/>
              </a:ext>
            </a:extLst>
          </p:cNvPr>
          <p:cNvGrpSpPr/>
          <p:nvPr/>
        </p:nvGrpSpPr>
        <p:grpSpPr>
          <a:xfrm>
            <a:off x="2520208" y="1149466"/>
            <a:ext cx="4644628" cy="4826794"/>
            <a:chOff x="1331913" y="184150"/>
            <a:chExt cx="6192837" cy="6435725"/>
          </a:xfrm>
        </p:grpSpPr>
        <p:pic>
          <p:nvPicPr>
            <p:cNvPr id="7" name="Picture 5">
              <a:extLst>
                <a:ext uri="{FF2B5EF4-FFF2-40B4-BE49-F238E27FC236}">
                  <a16:creationId xmlns="" xmlns:a16="http://schemas.microsoft.com/office/drawing/2014/main" id="{C27E8BA0-BDA8-4BDE-8245-B53B5057990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a:off x="1331913" y="184150"/>
              <a:ext cx="6192837" cy="643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own Arrow 3">
              <a:extLst>
                <a:ext uri="{FF2B5EF4-FFF2-40B4-BE49-F238E27FC236}">
                  <a16:creationId xmlns="" xmlns:a16="http://schemas.microsoft.com/office/drawing/2014/main" id="{7B5EDBD8-5159-45DE-9A6A-A04FF6D59B10}"/>
                </a:ext>
              </a:extLst>
            </p:cNvPr>
            <p:cNvSpPr/>
            <p:nvPr/>
          </p:nvSpPr>
          <p:spPr>
            <a:xfrm rot="12592522">
              <a:off x="3983038" y="3617913"/>
              <a:ext cx="228600" cy="295275"/>
            </a:xfrm>
            <a:prstGeom prst="dow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9" name="Down Arrow 6">
              <a:extLst>
                <a:ext uri="{FF2B5EF4-FFF2-40B4-BE49-F238E27FC236}">
                  <a16:creationId xmlns="" xmlns:a16="http://schemas.microsoft.com/office/drawing/2014/main" id="{B7A17768-9BA7-4268-8F97-923DC3C6A752}"/>
                </a:ext>
              </a:extLst>
            </p:cNvPr>
            <p:cNvSpPr/>
            <p:nvPr/>
          </p:nvSpPr>
          <p:spPr>
            <a:xfrm rot="12229664">
              <a:off x="3683000" y="4873625"/>
              <a:ext cx="334963" cy="1316038"/>
            </a:xfrm>
            <a:prstGeom prst="dow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10" name="Down Arrow 7">
              <a:extLst>
                <a:ext uri="{FF2B5EF4-FFF2-40B4-BE49-F238E27FC236}">
                  <a16:creationId xmlns="" xmlns:a16="http://schemas.microsoft.com/office/drawing/2014/main" id="{C599530B-C83F-44D5-A03A-E1C47E88ABB4}"/>
                </a:ext>
              </a:extLst>
            </p:cNvPr>
            <p:cNvSpPr/>
            <p:nvPr/>
          </p:nvSpPr>
          <p:spPr>
            <a:xfrm rot="20050322">
              <a:off x="3619500" y="2762250"/>
              <a:ext cx="366713" cy="588963"/>
            </a:xfrm>
            <a:prstGeom prst="dow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11" name="Down Arrow 8">
              <a:extLst>
                <a:ext uri="{FF2B5EF4-FFF2-40B4-BE49-F238E27FC236}">
                  <a16:creationId xmlns="" xmlns:a16="http://schemas.microsoft.com/office/drawing/2014/main" id="{A1B31D71-501C-4C35-A12B-7A0A010C4820}"/>
                </a:ext>
              </a:extLst>
            </p:cNvPr>
            <p:cNvSpPr/>
            <p:nvPr/>
          </p:nvSpPr>
          <p:spPr>
            <a:xfrm rot="2469166">
              <a:off x="5356225" y="706438"/>
              <a:ext cx="201613" cy="1585912"/>
            </a:xfrm>
            <a:prstGeom prst="dow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12" name="Down Arrow 10">
              <a:extLst>
                <a:ext uri="{FF2B5EF4-FFF2-40B4-BE49-F238E27FC236}">
                  <a16:creationId xmlns="" xmlns:a16="http://schemas.microsoft.com/office/drawing/2014/main" id="{A99CF902-9708-4D49-8ABD-F5AF23ED4D5F}"/>
                </a:ext>
              </a:extLst>
            </p:cNvPr>
            <p:cNvSpPr/>
            <p:nvPr/>
          </p:nvSpPr>
          <p:spPr>
            <a:xfrm rot="4111936">
              <a:off x="4456907" y="5542756"/>
              <a:ext cx="334962" cy="1317625"/>
            </a:xfrm>
            <a:prstGeom prst="dow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grpSp>
      <p:sp>
        <p:nvSpPr>
          <p:cNvPr id="13" name="Title 12">
            <a:extLst>
              <a:ext uri="{FF2B5EF4-FFF2-40B4-BE49-F238E27FC236}">
                <a16:creationId xmlns="" xmlns:a16="http://schemas.microsoft.com/office/drawing/2014/main" id="{7239B8E9-FE0C-4521-8728-44D41455F4D8}"/>
              </a:ext>
            </a:extLst>
          </p:cNvPr>
          <p:cNvSpPr>
            <a:spLocks noGrp="1"/>
          </p:cNvSpPr>
          <p:nvPr>
            <p:ph type="title"/>
          </p:nvPr>
        </p:nvSpPr>
        <p:spPr>
          <a:xfrm>
            <a:off x="236744" y="260824"/>
            <a:ext cx="3229787" cy="1144896"/>
          </a:xfrm>
        </p:spPr>
        <p:txBody>
          <a:bodyPr>
            <a:normAutofit/>
          </a:bodyPr>
          <a:lstStyle/>
          <a:p>
            <a:r>
              <a:rPr lang="en-GB" sz="3600" b="1" dirty="0">
                <a:solidFill>
                  <a:srgbClr val="006699"/>
                </a:solidFill>
                <a:latin typeface="Segoe UI" panose="020B0502040204020203" pitchFamily="34" charset="0"/>
                <a:ea typeface="Segoe UI" panose="020B0502040204020203" pitchFamily="34" charset="0"/>
                <a:cs typeface="Segoe UI" panose="020B0502040204020203" pitchFamily="34" charset="0"/>
              </a:rPr>
              <a:t>Sources of boats</a:t>
            </a:r>
          </a:p>
        </p:txBody>
      </p:sp>
    </p:spTree>
    <p:extLst>
      <p:ext uri="{BB962C8B-B14F-4D97-AF65-F5344CB8AC3E}">
        <p14:creationId xmlns:p14="http://schemas.microsoft.com/office/powerpoint/2010/main" val="13632640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A0EF0130-1BA1-49B0-9C19-CFBD8CAB3DFD}"/>
              </a:ext>
            </a:extLst>
          </p:cNvPr>
          <p:cNvSpPr txBox="1">
            <a:spLocks/>
          </p:cNvSpPr>
          <p:nvPr/>
        </p:nvSpPr>
        <p:spPr>
          <a:xfrm>
            <a:off x="396707" y="507779"/>
            <a:ext cx="6172200" cy="85486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3300" b="1" dirty="0">
                <a:solidFill>
                  <a:srgbClr val="006699"/>
                </a:solidFill>
                <a:latin typeface="Segoe UI" panose="020B0502040204020203" pitchFamily="34" charset="0"/>
                <a:ea typeface="Segoe UI" panose="020B0502040204020203" pitchFamily="34" charset="0"/>
                <a:cs typeface="Segoe UI" panose="020B0502040204020203" pitchFamily="34" charset="0"/>
              </a:rPr>
              <a:t>Critical Control Points</a:t>
            </a:r>
          </a:p>
        </p:txBody>
      </p:sp>
      <p:sp>
        <p:nvSpPr>
          <p:cNvPr id="4" name="Content Placeholder 2">
            <a:extLst>
              <a:ext uri="{FF2B5EF4-FFF2-40B4-BE49-F238E27FC236}">
                <a16:creationId xmlns="" xmlns:a16="http://schemas.microsoft.com/office/drawing/2014/main" id="{34BDF69B-6016-4C08-9BF6-3228A7EFA3B2}"/>
              </a:ext>
            </a:extLst>
          </p:cNvPr>
          <p:cNvSpPr txBox="1">
            <a:spLocks/>
          </p:cNvSpPr>
          <p:nvPr/>
        </p:nvSpPr>
        <p:spPr>
          <a:xfrm>
            <a:off x="517247" y="1748716"/>
            <a:ext cx="6172200" cy="33944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2100" dirty="0">
                <a:latin typeface="Segoe UI" panose="020B0502040204020203" pitchFamily="34" charset="0"/>
                <a:ea typeface="Segoe UI" panose="020B0502040204020203" pitchFamily="34" charset="0"/>
                <a:cs typeface="Segoe UI" panose="020B0502040204020203" pitchFamily="34" charset="0"/>
              </a:rPr>
              <a:t>Pre departure preparation </a:t>
            </a:r>
          </a:p>
          <a:p>
            <a:r>
              <a:rPr lang="en-GB" altLang="en-US" sz="2100" dirty="0">
                <a:latin typeface="Segoe UI" panose="020B0502040204020203" pitchFamily="34" charset="0"/>
                <a:ea typeface="Segoe UI" panose="020B0502040204020203" pitchFamily="34" charset="0"/>
                <a:cs typeface="Segoe UI" panose="020B0502040204020203" pitchFamily="34" charset="0"/>
              </a:rPr>
              <a:t>Pontoon Contracts</a:t>
            </a:r>
          </a:p>
          <a:p>
            <a:r>
              <a:rPr lang="en-GB" altLang="en-US" sz="2100" dirty="0">
                <a:latin typeface="Segoe UI" panose="020B0502040204020203" pitchFamily="34" charset="0"/>
                <a:ea typeface="Segoe UI" panose="020B0502040204020203" pitchFamily="34" charset="0"/>
                <a:cs typeface="Segoe UI" panose="020B0502040204020203" pitchFamily="34" charset="0"/>
              </a:rPr>
              <a:t>Intervention Points</a:t>
            </a:r>
          </a:p>
          <a:p>
            <a:pPr lvl="1"/>
            <a:r>
              <a:rPr lang="en-GB" altLang="en-US" sz="1800" dirty="0">
                <a:latin typeface="Segoe UI" panose="020B0502040204020203" pitchFamily="34" charset="0"/>
                <a:ea typeface="Segoe UI" panose="020B0502040204020203" pitchFamily="34" charset="0"/>
                <a:cs typeface="Segoe UI" panose="020B0502040204020203" pitchFamily="34" charset="0"/>
              </a:rPr>
              <a:t>James Watt Dock</a:t>
            </a:r>
          </a:p>
          <a:p>
            <a:r>
              <a:rPr lang="en-GB" altLang="en-US" sz="2100" dirty="0">
                <a:latin typeface="Segoe UI" panose="020B0502040204020203" pitchFamily="34" charset="0"/>
                <a:ea typeface="Segoe UI" panose="020B0502040204020203" pitchFamily="34" charset="0"/>
                <a:cs typeface="Segoe UI" panose="020B0502040204020203" pitchFamily="34" charset="0"/>
              </a:rPr>
              <a:t>Contingency plan – Polluter Pays</a:t>
            </a:r>
          </a:p>
          <a:p>
            <a:pPr lvl="1"/>
            <a:endParaRPr lang="en-GB" altLang="en-US" sz="1800" dirty="0">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4">
            <a:extLst>
              <a:ext uri="{FF2B5EF4-FFF2-40B4-BE49-F238E27FC236}">
                <a16:creationId xmlns="" xmlns:a16="http://schemas.microsoft.com/office/drawing/2014/main" id="{4BD65C01-E2DA-4A8C-8434-27646B5A6A21}"/>
              </a:ext>
            </a:extLst>
          </p:cNvPr>
          <p:cNvPicPr/>
          <p:nvPr/>
        </p:nvPicPr>
        <p:blipFill>
          <a:blip r:embed="rId3" cstate="screen">
            <a:extLst>
              <a:ext uri="{28A0092B-C50C-407E-A947-70E740481C1C}">
                <a14:useLocalDpi xmlns:a14="http://schemas.microsoft.com/office/drawing/2010/main"/>
              </a:ext>
            </a:extLst>
          </a:blip>
          <a:stretch>
            <a:fillRect/>
          </a:stretch>
        </p:blipFill>
        <p:spPr>
          <a:xfrm>
            <a:off x="342900" y="4095154"/>
            <a:ext cx="4202430" cy="1831896"/>
          </a:xfrm>
          <a:prstGeom prst="rect">
            <a:avLst/>
          </a:prstGeom>
        </p:spPr>
      </p:pic>
      <p:sp>
        <p:nvSpPr>
          <p:cNvPr id="8" name="Content Placeholder 7">
            <a:extLst>
              <a:ext uri="{FF2B5EF4-FFF2-40B4-BE49-F238E27FC236}">
                <a16:creationId xmlns="" xmlns:a16="http://schemas.microsoft.com/office/drawing/2014/main" id="{8FD73DB4-E801-4663-89A3-EFDEF4ADDED9}"/>
              </a:ext>
            </a:extLst>
          </p:cNvPr>
          <p:cNvSpPr>
            <a:spLocks noGrp="1"/>
          </p:cNvSpPr>
          <p:nvPr>
            <p:ph sz="half" idx="1"/>
          </p:nvPr>
        </p:nvSpPr>
        <p:spPr>
          <a:xfrm>
            <a:off x="5250233" y="1814200"/>
            <a:ext cx="3886200" cy="3263504"/>
          </a:xfrm>
        </p:spPr>
        <p:txBody>
          <a:bodyPr>
            <a:normAutofit fontScale="62500" lnSpcReduction="20000"/>
          </a:bodyPr>
          <a:lstStyle/>
          <a:p>
            <a:pPr>
              <a:defRPr/>
            </a:pPr>
            <a:r>
              <a:rPr lang="en-GB" dirty="0"/>
              <a:t>Salinity – </a:t>
            </a:r>
            <a:r>
              <a:rPr lang="en-GB" dirty="0" err="1"/>
              <a:t>Peelports</a:t>
            </a:r>
            <a:r>
              <a:rPr lang="en-GB" dirty="0"/>
              <a:t> Data</a:t>
            </a:r>
          </a:p>
          <a:p>
            <a:pPr marL="0" indent="0">
              <a:buNone/>
              <a:defRPr/>
            </a:pPr>
            <a:r>
              <a:rPr lang="en-GB" dirty="0"/>
              <a:t>Greenock                                     1.0182</a:t>
            </a:r>
          </a:p>
          <a:p>
            <a:pPr marL="0" indent="0">
              <a:buNone/>
              <a:defRPr/>
            </a:pPr>
            <a:r>
              <a:rPr lang="en-GB" dirty="0"/>
              <a:t>Clydebank (Rothesay Dock)     1.0065</a:t>
            </a:r>
          </a:p>
          <a:p>
            <a:pPr marL="0" indent="0">
              <a:buNone/>
              <a:defRPr/>
            </a:pPr>
            <a:r>
              <a:rPr lang="en-GB" dirty="0"/>
              <a:t>Glasgow King George V Dock   1.0055</a:t>
            </a:r>
          </a:p>
          <a:p>
            <a:pPr marL="0" indent="0">
              <a:buNone/>
              <a:defRPr/>
            </a:pPr>
            <a:r>
              <a:rPr lang="en-GB" dirty="0"/>
              <a:t>Glasgow </a:t>
            </a:r>
            <a:r>
              <a:rPr lang="en-GB" dirty="0" err="1"/>
              <a:t>Broomielaw</a:t>
            </a:r>
            <a:r>
              <a:rPr lang="en-GB" dirty="0"/>
              <a:t>                1.0045</a:t>
            </a:r>
          </a:p>
          <a:p>
            <a:pPr marL="0" indent="0">
              <a:buNone/>
              <a:defRPr/>
            </a:pPr>
            <a:r>
              <a:rPr lang="en-GB" dirty="0"/>
              <a:t>Plain water = </a:t>
            </a:r>
            <a:r>
              <a:rPr lang="en-GB" dirty="0">
                <a:latin typeface="Segoe UI" panose="020B0502040204020203" pitchFamily="34" charset="0"/>
                <a:ea typeface="Segoe UI" panose="020B0502040204020203" pitchFamily="34" charset="0"/>
                <a:cs typeface="Segoe UI" panose="020B0502040204020203" pitchFamily="34" charset="0"/>
              </a:rPr>
              <a:t>1.0</a:t>
            </a:r>
          </a:p>
          <a:p>
            <a:pPr marL="0" indent="0">
              <a:buNone/>
              <a:defRPr/>
            </a:pPr>
            <a:endParaRPr lang="en-GB" dirty="0"/>
          </a:p>
          <a:p>
            <a:pPr marL="0" indent="0">
              <a:buNone/>
              <a:defRPr/>
            </a:pPr>
            <a:r>
              <a:rPr lang="en-GB" dirty="0"/>
              <a:t>Greenock = fully saline, </a:t>
            </a:r>
            <a:r>
              <a:rPr lang="en-GB" dirty="0" err="1"/>
              <a:t>Broomielaw</a:t>
            </a:r>
            <a:r>
              <a:rPr lang="en-GB" dirty="0"/>
              <a:t> = almost fully fresh</a:t>
            </a:r>
          </a:p>
          <a:p>
            <a:endParaRPr lang="en-GB" dirty="0"/>
          </a:p>
        </p:txBody>
      </p:sp>
      <p:pic>
        <p:nvPicPr>
          <p:cNvPr id="6" name="Picture 6" descr="RAPID (Full Colou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07441" y="99976"/>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TextBox 6"/>
          <p:cNvSpPr txBox="1"/>
          <p:nvPr/>
        </p:nvSpPr>
        <p:spPr>
          <a:xfrm>
            <a:off x="396707" y="5810844"/>
            <a:ext cx="4052463" cy="507831"/>
          </a:xfrm>
          <a:prstGeom prst="rect">
            <a:avLst/>
          </a:prstGeom>
          <a:noFill/>
        </p:spPr>
        <p:txBody>
          <a:bodyPr wrap="square" rtlCol="0">
            <a:spAutoFit/>
          </a:bodyPr>
          <a:lstStyle/>
          <a:p>
            <a:r>
              <a:rPr lang="en-GB" sz="900" dirty="0"/>
              <a:t>GUIDANCE FOR PRODUCING SITE AND OPERATION-BASED PLANS FOR PREVENTING THE INTRODUCTION AND SPREAD OF INVASIVE NON-NATIVE SPECIES IN ENGLAND AND WALES. November 2015, R.D. Payne, E.J. Cook, A. Macleod &amp; S. Brown</a:t>
            </a:r>
            <a:endParaRPr lang="en-GB" sz="900" dirty="0">
              <a:solidFill>
                <a:srgbClr val="FF0000"/>
              </a:solidFill>
            </a:endParaRPr>
          </a:p>
        </p:txBody>
      </p:sp>
    </p:spTree>
    <p:extLst>
      <p:ext uri="{BB962C8B-B14F-4D97-AF65-F5344CB8AC3E}">
        <p14:creationId xmlns:p14="http://schemas.microsoft.com/office/powerpoint/2010/main" val="192737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2038D657-B177-419D-BCB3-25B9D8E18552}"/>
              </a:ext>
            </a:extLst>
          </p:cNvPr>
          <p:cNvSpPr>
            <a:spLocks noGrp="1"/>
          </p:cNvSpPr>
          <p:nvPr>
            <p:ph type="title"/>
          </p:nvPr>
        </p:nvSpPr>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Not a moment too soon…..</a:t>
            </a:r>
          </a:p>
        </p:txBody>
      </p:sp>
      <p:pic>
        <p:nvPicPr>
          <p:cNvPr id="6" name="Picture 2" descr="http://www.udel.edu/PR/UDaily/2007/jun/mittencrab3lg.jpg">
            <a:extLst>
              <a:ext uri="{FF2B5EF4-FFF2-40B4-BE49-F238E27FC236}">
                <a16:creationId xmlns="" xmlns:a16="http://schemas.microsoft.com/office/drawing/2014/main" id="{BB15033E-92F2-4DDD-B524-0D492D3F7DD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72848" y="1690689"/>
            <a:ext cx="5841906" cy="3883341"/>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 xmlns:a16="http://schemas.microsoft.com/office/drawing/2014/main" id="{7187D93D-BA58-4E1E-8E88-4C9BBB4B32BE}"/>
              </a:ext>
            </a:extLst>
          </p:cNvPr>
          <p:cNvSpPr/>
          <p:nvPr/>
        </p:nvSpPr>
        <p:spPr>
          <a:xfrm>
            <a:off x="2473193" y="5623023"/>
            <a:ext cx="4949190" cy="196208"/>
          </a:xfrm>
          <a:prstGeom prst="rect">
            <a:avLst/>
          </a:prstGeom>
        </p:spPr>
        <p:txBody>
          <a:bodyPr wrap="square">
            <a:spAutoFit/>
          </a:bodyPr>
          <a:lstStyle/>
          <a:p>
            <a:r>
              <a:rPr lang="en-GB" sz="675" dirty="0"/>
              <a:t>Image © Greg Ruiz/Smithsonian</a:t>
            </a:r>
          </a:p>
        </p:txBody>
      </p:sp>
      <p:pic>
        <p:nvPicPr>
          <p:cNvPr id="7" name="Picture 6" descr="RAPID (Full Colou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07441" y="99976"/>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3116782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93E737-7B56-4C86-BAFB-8702F78B540E}"/>
              </a:ext>
            </a:extLst>
          </p:cNvPr>
          <p:cNvSpPr>
            <a:spLocks noGrp="1"/>
          </p:cNvSpPr>
          <p:nvPr>
            <p:ph type="title"/>
          </p:nvPr>
        </p:nvSpPr>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Contacts</a:t>
            </a:r>
          </a:p>
        </p:txBody>
      </p:sp>
      <p:sp>
        <p:nvSpPr>
          <p:cNvPr id="3" name="Content Placeholder 2">
            <a:extLst>
              <a:ext uri="{FF2B5EF4-FFF2-40B4-BE49-F238E27FC236}">
                <a16:creationId xmlns="" xmlns:a16="http://schemas.microsoft.com/office/drawing/2014/main" id="{EB8D0C17-E08A-445C-AF89-AB777A6A215B}"/>
              </a:ext>
            </a:extLst>
          </p:cNvPr>
          <p:cNvSpPr>
            <a:spLocks noGrp="1"/>
          </p:cNvSpPr>
          <p:nvPr>
            <p:ph idx="1"/>
          </p:nvPr>
        </p:nvSpPr>
        <p:spPr>
          <a:xfrm>
            <a:off x="469353" y="1763729"/>
            <a:ext cx="7886700" cy="3263504"/>
          </a:xfrm>
        </p:spPr>
        <p:txBody>
          <a:bodyPr>
            <a:normAutofit/>
          </a:bodyPr>
          <a:lstStyle/>
          <a:p>
            <a:r>
              <a:rPr lang="en-GB" dirty="0" smtClean="0"/>
              <a:t>Report INNS sightings </a:t>
            </a:r>
            <a:r>
              <a:rPr lang="en-GB" dirty="0"/>
              <a:t>by using </a:t>
            </a:r>
            <a:r>
              <a:rPr lang="en-GB" dirty="0" err="1"/>
              <a:t>iRecord</a:t>
            </a:r>
            <a:r>
              <a:rPr lang="en-GB" dirty="0"/>
              <a:t> </a:t>
            </a:r>
            <a:r>
              <a:rPr lang="en-GB" u="sng" dirty="0">
                <a:hlinkClick r:id="rId3"/>
              </a:rPr>
              <a:t>https://www.brc.ac.uk/irecord/ </a:t>
            </a:r>
            <a:r>
              <a:rPr lang="en-GB" dirty="0" smtClean="0"/>
              <a:t>or the </a:t>
            </a:r>
            <a:r>
              <a:rPr lang="en-GB" dirty="0" err="1" smtClean="0">
                <a:solidFill>
                  <a:srgbClr val="006699"/>
                </a:solidFill>
              </a:rPr>
              <a:t>iRecord</a:t>
            </a:r>
            <a:r>
              <a:rPr lang="en-GB" dirty="0" smtClean="0">
                <a:solidFill>
                  <a:srgbClr val="006699"/>
                </a:solidFill>
              </a:rPr>
              <a:t> app </a:t>
            </a:r>
            <a:r>
              <a:rPr lang="en-GB" dirty="0" smtClean="0"/>
              <a:t>or by emailing </a:t>
            </a:r>
            <a:r>
              <a:rPr lang="en-GB" u="sng" dirty="0" smtClean="0">
                <a:hlinkClick r:id="rId4"/>
              </a:rPr>
              <a:t>alertnonnative@ceh.ac.uk</a:t>
            </a:r>
            <a:endParaRPr lang="en-GB" u="sng" dirty="0"/>
          </a:p>
          <a:p>
            <a:r>
              <a:rPr lang="en-GB" dirty="0"/>
              <a:t>GB Non-Native Species Secretariat </a:t>
            </a:r>
            <a:r>
              <a:rPr lang="en-GB" u="sng" dirty="0" smtClean="0">
                <a:hlinkClick r:id="rId5"/>
              </a:rPr>
              <a:t>www.nonnativespecies.org</a:t>
            </a:r>
            <a:endParaRPr lang="en-GB" dirty="0"/>
          </a:p>
          <a:p>
            <a:r>
              <a:rPr lang="en-GB" dirty="0"/>
              <a:t>National Biodiversity Network – Distribution maps and information </a:t>
            </a:r>
            <a:r>
              <a:rPr lang="en-GB" u="sng" dirty="0">
                <a:hlinkClick r:id="rId6"/>
              </a:rPr>
              <a:t>www.nbnatlas.org</a:t>
            </a:r>
            <a:endParaRPr lang="en-GB" dirty="0"/>
          </a:p>
          <a:p>
            <a:endParaRPr lang="en-GB" dirty="0"/>
          </a:p>
        </p:txBody>
      </p:sp>
      <p:pic>
        <p:nvPicPr>
          <p:cNvPr id="10" name="Picture 6" descr="RAPID (Full Colou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812388" y="122831"/>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9" name="Picture 2" descr="Curve leaflet"/>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6811" y="5449508"/>
            <a:ext cx="9170811" cy="305752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 name="Content Placeholder 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590943" y="6149180"/>
            <a:ext cx="808037" cy="556217"/>
          </a:xfrm>
          <a:prstGeom prst="rect">
            <a:avLst/>
          </a:prstGeom>
        </p:spPr>
      </p:pic>
      <p:pic>
        <p:nvPicPr>
          <p:cNvPr id="21" name="Picture 2" descr="BZS-logo"/>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2" name="Picture 3" descr="APHA logo"/>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73719" y="5953278"/>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3" name="Picture 22"/>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24" name="Picture 23"/>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711723" y="6136223"/>
            <a:ext cx="556217" cy="559492"/>
          </a:xfrm>
          <a:prstGeom prst="rect">
            <a:avLst/>
          </a:prstGeom>
          <a:noFill/>
        </p:spPr>
      </p:pic>
      <p:sp>
        <p:nvSpPr>
          <p:cNvPr id="14" name="TextBox 6"/>
          <p:cNvSpPr txBox="1"/>
          <p:nvPr/>
        </p:nvSpPr>
        <p:spPr>
          <a:xfrm>
            <a:off x="6023777" y="6294058"/>
            <a:ext cx="336636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RAPID LIFE: www.nonnativespecies.org/rapid</a:t>
            </a:r>
            <a:endParaRPr lang="en-GB" sz="1400" dirty="0"/>
          </a:p>
        </p:txBody>
      </p:sp>
    </p:spTree>
    <p:extLst>
      <p:ext uri="{BB962C8B-B14F-4D97-AF65-F5344CB8AC3E}">
        <p14:creationId xmlns:p14="http://schemas.microsoft.com/office/powerpoint/2010/main" val="2852225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AA27B062-9262-4C2B-BB79-3EBEA14F3009}"/>
              </a:ext>
            </a:extLst>
          </p:cNvPr>
          <p:cNvSpPr txBox="1"/>
          <p:nvPr/>
        </p:nvSpPr>
        <p:spPr>
          <a:xfrm>
            <a:off x="619163" y="2123093"/>
            <a:ext cx="8762906" cy="2739211"/>
          </a:xfrm>
          <a:prstGeom prst="rect">
            <a:avLst/>
          </a:prstGeom>
          <a:noFill/>
        </p:spPr>
        <p:txBody>
          <a:bodyPr wrap="square" rtlCol="0">
            <a:spAutoFit/>
          </a:bodyPr>
          <a:lstStyle/>
          <a:p>
            <a:r>
              <a:rPr lang="en-GB" sz="3200" b="1" dirty="0">
                <a:solidFill>
                  <a:srgbClr val="006699"/>
                </a:solidFill>
                <a:latin typeface="Segoe UI" panose="020B0502040204020203" pitchFamily="34" charset="0"/>
                <a:ea typeface="Segoe UI" panose="020B0502040204020203" pitchFamily="34" charset="0"/>
                <a:cs typeface="Segoe UI" panose="020B0502040204020203" pitchFamily="34" charset="0"/>
              </a:rPr>
              <a:t>What are Non-Native Species</a:t>
            </a:r>
            <a:r>
              <a:rPr lang="en-GB" sz="3200" b="1" dirty="0" smtClean="0">
                <a:solidFill>
                  <a:srgbClr val="006699"/>
                </a:solidFill>
                <a:latin typeface="Segoe UI" panose="020B0502040204020203" pitchFamily="34" charset="0"/>
                <a:ea typeface="Segoe UI" panose="020B0502040204020203" pitchFamily="34" charset="0"/>
                <a:cs typeface="Segoe UI" panose="020B0502040204020203" pitchFamily="34" charset="0"/>
              </a:rPr>
              <a:t>?</a:t>
            </a:r>
            <a:endParaRPr lang="en-GB" sz="1400" dirty="0">
              <a:latin typeface="Segoe UI" panose="020B0502040204020203" pitchFamily="34" charset="0"/>
              <a:ea typeface="Segoe UI" panose="020B0502040204020203" pitchFamily="34" charset="0"/>
              <a:cs typeface="Segoe UI" panose="020B0502040204020203" pitchFamily="34" charset="0"/>
            </a:endParaRPr>
          </a:p>
          <a:p>
            <a:endParaRPr lang="en-GB" sz="1400" dirty="0" smtClean="0">
              <a:latin typeface="Segoe UI" panose="020B0502040204020203" pitchFamily="34" charset="0"/>
              <a:ea typeface="Segoe UI" panose="020B0502040204020203" pitchFamily="34" charset="0"/>
              <a:cs typeface="Segoe UI" panose="020B0502040204020203" pitchFamily="34" charset="0"/>
            </a:endParaRPr>
          </a:p>
          <a:p>
            <a:r>
              <a:rPr lang="en-GB" dirty="0" smtClean="0">
                <a:latin typeface="Segoe UI" panose="020B0502040204020203" pitchFamily="34" charset="0"/>
                <a:ea typeface="Segoe UI" panose="020B0502040204020203" pitchFamily="34" charset="0"/>
                <a:cs typeface="Segoe UI" panose="020B0502040204020203" pitchFamily="34" charset="0"/>
              </a:rPr>
              <a:t>Non-Native </a:t>
            </a:r>
            <a:r>
              <a:rPr lang="en-GB" dirty="0">
                <a:latin typeface="Segoe UI" panose="020B0502040204020203" pitchFamily="34" charset="0"/>
                <a:ea typeface="Segoe UI" panose="020B0502040204020203" pitchFamily="34" charset="0"/>
                <a:cs typeface="Segoe UI" panose="020B0502040204020203" pitchFamily="34" charset="0"/>
              </a:rPr>
              <a:t>Species (NNS) are outside their </a:t>
            </a:r>
            <a:r>
              <a:rPr lang="en-GB" dirty="0" smtClean="0">
                <a:latin typeface="Segoe UI" panose="020B0502040204020203" pitchFamily="34" charset="0"/>
                <a:ea typeface="Segoe UI" panose="020B0502040204020203" pitchFamily="34" charset="0"/>
                <a:cs typeface="Segoe UI" panose="020B0502040204020203" pitchFamily="34" charset="0"/>
              </a:rPr>
              <a:t>native </a:t>
            </a:r>
            <a:r>
              <a:rPr lang="en-GB" dirty="0">
                <a:latin typeface="Segoe UI" panose="020B0502040204020203" pitchFamily="34" charset="0"/>
                <a:ea typeface="Segoe UI" panose="020B0502040204020203" pitchFamily="34" charset="0"/>
                <a:cs typeface="Segoe UI" panose="020B0502040204020203" pitchFamily="34" charset="0"/>
              </a:rPr>
              <a:t>range because of people.</a:t>
            </a:r>
          </a:p>
          <a:p>
            <a:endParaRPr lang="en-GB" dirty="0">
              <a:latin typeface="Segoe UI" panose="020B0502040204020203" pitchFamily="34" charset="0"/>
              <a:ea typeface="Segoe UI" panose="020B0502040204020203" pitchFamily="34" charset="0"/>
              <a:cs typeface="Segoe UI" panose="020B0502040204020203" pitchFamily="34" charset="0"/>
            </a:endParaRPr>
          </a:p>
          <a:p>
            <a:r>
              <a:rPr lang="en-GB" dirty="0">
                <a:latin typeface="Segoe UI" panose="020B0502040204020203" pitchFamily="34" charset="0"/>
                <a:ea typeface="Segoe UI" panose="020B0502040204020203" pitchFamily="34" charset="0"/>
                <a:cs typeface="Segoe UI" panose="020B0502040204020203" pitchFamily="34" charset="0"/>
              </a:rPr>
              <a:t>Non-native Species becoming a problem are called ‘invasive’ (INNS). </a:t>
            </a:r>
          </a:p>
          <a:p>
            <a:endParaRPr lang="en-GB" dirty="0">
              <a:latin typeface="Segoe UI" panose="020B0502040204020203" pitchFamily="34" charset="0"/>
              <a:ea typeface="Segoe UI" panose="020B0502040204020203" pitchFamily="34" charset="0"/>
              <a:cs typeface="Segoe UI" panose="020B0502040204020203" pitchFamily="34" charset="0"/>
            </a:endParaRPr>
          </a:p>
          <a:p>
            <a:r>
              <a:rPr lang="en-GB" dirty="0">
                <a:latin typeface="Segoe UI" panose="020B0502040204020203" pitchFamily="34" charset="0"/>
                <a:ea typeface="Segoe UI" panose="020B0502040204020203" pitchFamily="34" charset="0"/>
                <a:cs typeface="Segoe UI" panose="020B0502040204020203" pitchFamily="34" charset="0"/>
              </a:rPr>
              <a:t>NNS can also be called ‘non-indigenous’ or ‘alien’ species (IAS: Invasive Alien Species</a:t>
            </a:r>
            <a:r>
              <a:rPr lang="en-GB" dirty="0" smtClean="0">
                <a:latin typeface="Segoe UI" panose="020B0502040204020203" pitchFamily="34" charset="0"/>
                <a:ea typeface="Segoe UI" panose="020B0502040204020203" pitchFamily="34" charset="0"/>
                <a:cs typeface="Segoe UI" panose="020B0502040204020203" pitchFamily="34" charset="0"/>
              </a:rPr>
              <a:t>)</a:t>
            </a:r>
            <a:endParaRPr lang="en-GB" dirty="0">
              <a:latin typeface="Segoe UI" panose="020B0502040204020203" pitchFamily="34" charset="0"/>
              <a:ea typeface="Segoe UI" panose="020B0502040204020203" pitchFamily="34" charset="0"/>
              <a:cs typeface="Segoe UI" panose="020B0502040204020203" pitchFamily="34" charset="0"/>
            </a:endParaRPr>
          </a:p>
          <a:p>
            <a:endParaRPr lang="en-GB" dirty="0"/>
          </a:p>
        </p:txBody>
      </p:sp>
      <p:pic>
        <p:nvPicPr>
          <p:cNvPr id="4" name="Picture 3"/>
          <p:cNvPicPr>
            <a:picLocks noChangeAspect="1"/>
          </p:cNvPicPr>
          <p:nvPr/>
        </p:nvPicPr>
        <p:blipFill rotWithShape="1">
          <a:blip r:embed="rId3"/>
          <a:srcRect t="1" b="22981"/>
          <a:stretch/>
        </p:blipFill>
        <p:spPr>
          <a:xfrm>
            <a:off x="3139441" y="205151"/>
            <a:ext cx="1302716" cy="1715089"/>
          </a:xfrm>
          <a:prstGeom prst="roundRect">
            <a:avLst/>
          </a:prstGeom>
        </p:spPr>
      </p:pic>
      <p:pic>
        <p:nvPicPr>
          <p:cNvPr id="5" name="Picture 4"/>
          <p:cNvPicPr>
            <a:picLocks noChangeAspect="1"/>
          </p:cNvPicPr>
          <p:nvPr/>
        </p:nvPicPr>
        <p:blipFill>
          <a:blip r:embed="rId4"/>
          <a:stretch>
            <a:fillRect/>
          </a:stretch>
        </p:blipFill>
        <p:spPr>
          <a:xfrm>
            <a:off x="5384372" y="736260"/>
            <a:ext cx="1905000" cy="1257300"/>
          </a:xfrm>
          <a:prstGeom prst="roundRect">
            <a:avLst/>
          </a:prstGeom>
        </p:spPr>
      </p:pic>
      <p:pic>
        <p:nvPicPr>
          <p:cNvPr id="6" name="Picture 5"/>
          <p:cNvPicPr>
            <a:picLocks noChangeAspect="1"/>
          </p:cNvPicPr>
          <p:nvPr/>
        </p:nvPicPr>
        <p:blipFill>
          <a:blip r:embed="rId5"/>
          <a:stretch>
            <a:fillRect/>
          </a:stretch>
        </p:blipFill>
        <p:spPr>
          <a:xfrm>
            <a:off x="480515" y="4716885"/>
            <a:ext cx="1905000" cy="1628775"/>
          </a:xfrm>
          <a:prstGeom prst="roundRect">
            <a:avLst/>
          </a:prstGeom>
        </p:spPr>
      </p:pic>
      <p:pic>
        <p:nvPicPr>
          <p:cNvPr id="7" name="Picture 6"/>
          <p:cNvPicPr>
            <a:picLocks noChangeAspect="1"/>
          </p:cNvPicPr>
          <p:nvPr/>
        </p:nvPicPr>
        <p:blipFill>
          <a:blip r:embed="rId6"/>
          <a:stretch>
            <a:fillRect/>
          </a:stretch>
        </p:blipFill>
        <p:spPr>
          <a:xfrm>
            <a:off x="6203195" y="4655434"/>
            <a:ext cx="2139526" cy="1690226"/>
          </a:xfrm>
          <a:prstGeom prst="roundRect">
            <a:avLst/>
          </a:prstGeom>
        </p:spPr>
      </p:pic>
      <p:pic>
        <p:nvPicPr>
          <p:cNvPr id="8" name="Picture 7"/>
          <p:cNvPicPr>
            <a:picLocks noChangeAspect="1"/>
          </p:cNvPicPr>
          <p:nvPr/>
        </p:nvPicPr>
        <p:blipFill>
          <a:blip r:embed="rId7"/>
          <a:stretch>
            <a:fillRect/>
          </a:stretch>
        </p:blipFill>
        <p:spPr>
          <a:xfrm>
            <a:off x="464398" y="639737"/>
            <a:ext cx="1905000" cy="1266825"/>
          </a:xfrm>
          <a:prstGeom prst="roundRect">
            <a:avLst/>
          </a:prstGeom>
        </p:spPr>
      </p:pic>
      <p:pic>
        <p:nvPicPr>
          <p:cNvPr id="9" name="Picture 8"/>
          <p:cNvPicPr>
            <a:picLocks noChangeAspect="1"/>
          </p:cNvPicPr>
          <p:nvPr/>
        </p:nvPicPr>
        <p:blipFill>
          <a:blip r:embed="rId8"/>
          <a:stretch>
            <a:fillRect/>
          </a:stretch>
        </p:blipFill>
        <p:spPr>
          <a:xfrm>
            <a:off x="3258847" y="4862304"/>
            <a:ext cx="1905000" cy="1428750"/>
          </a:xfrm>
          <a:prstGeom prst="roundRect">
            <a:avLst/>
          </a:prstGeom>
        </p:spPr>
      </p:pic>
    </p:spTree>
    <p:extLst>
      <p:ext uri="{BB962C8B-B14F-4D97-AF65-F5344CB8AC3E}">
        <p14:creationId xmlns:p14="http://schemas.microsoft.com/office/powerpoint/2010/main" val="2473987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EoggtzYr4Qk"/>
          <p:cNvPicPr>
            <a:picLocks noRot="1" noChangeAspect="1"/>
          </p:cNvPicPr>
          <p:nvPr>
            <a:videoFile r:link="rId1"/>
          </p:nvPr>
        </p:nvPicPr>
        <p:blipFill>
          <a:blip r:embed="rId4"/>
          <a:stretch>
            <a:fillRect/>
          </a:stretch>
        </p:blipFill>
        <p:spPr>
          <a:xfrm>
            <a:off x="584201" y="1185863"/>
            <a:ext cx="7848599" cy="4414837"/>
          </a:xfrm>
          <a:prstGeom prst="rect">
            <a:avLst/>
          </a:prstGeom>
        </p:spPr>
      </p:pic>
    </p:spTree>
    <p:extLst>
      <p:ext uri="{BB962C8B-B14F-4D97-AF65-F5344CB8AC3E}">
        <p14:creationId xmlns:p14="http://schemas.microsoft.com/office/powerpoint/2010/main" val="1114948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695743-7033-4EFE-AEA7-E58AAEEA5506}"/>
              </a:ext>
            </a:extLst>
          </p:cNvPr>
          <p:cNvSpPr>
            <a:spLocks noGrp="1"/>
          </p:cNvSpPr>
          <p:nvPr>
            <p:ph type="title"/>
          </p:nvPr>
        </p:nvSpPr>
        <p:spPr>
          <a:xfrm>
            <a:off x="196298" y="1547304"/>
            <a:ext cx="2546903" cy="2407522"/>
          </a:xfrm>
          <a:solidFill>
            <a:schemeClr val="bg1"/>
          </a:solidFill>
          <a:ln>
            <a:noFill/>
          </a:ln>
        </p:spPr>
        <p:txBody>
          <a:bodyPr>
            <a:normAutofit/>
          </a:bodyPr>
          <a:lstStyle/>
          <a:p>
            <a:pPr algn="ctr"/>
            <a:r>
              <a:rPr lang="en-GB" sz="3600" b="1" dirty="0">
                <a:solidFill>
                  <a:srgbClr val="006699"/>
                </a:solidFill>
                <a:latin typeface="Segoe UI" panose="020B0502040204020203" pitchFamily="34" charset="0"/>
                <a:ea typeface="Segoe UI" panose="020B0502040204020203" pitchFamily="34" charset="0"/>
                <a:cs typeface="Segoe UI" panose="020B0502040204020203" pitchFamily="34" charset="0"/>
              </a:rPr>
              <a:t>Ever </a:t>
            </a:r>
            <a:br>
              <a:rPr lang="en-GB" sz="3600" b="1" dirty="0">
                <a:solidFill>
                  <a:srgbClr val="006699"/>
                </a:solidFill>
                <a:latin typeface="Segoe UI" panose="020B0502040204020203" pitchFamily="34" charset="0"/>
                <a:ea typeface="Segoe UI" panose="020B0502040204020203" pitchFamily="34" charset="0"/>
                <a:cs typeface="Segoe UI" panose="020B0502040204020203" pitchFamily="34" charset="0"/>
              </a:rPr>
            </a:br>
            <a:r>
              <a:rPr lang="en-GB" sz="3600" b="1" dirty="0">
                <a:solidFill>
                  <a:srgbClr val="006699"/>
                </a:solidFill>
                <a:latin typeface="Segoe UI" panose="020B0502040204020203" pitchFamily="34" charset="0"/>
                <a:ea typeface="Segoe UI" panose="020B0502040204020203" pitchFamily="34" charset="0"/>
                <a:cs typeface="Segoe UI" panose="020B0502040204020203" pitchFamily="34" charset="0"/>
              </a:rPr>
              <a:t>Increasing </a:t>
            </a:r>
            <a:br>
              <a:rPr lang="en-GB" sz="3600" b="1" dirty="0">
                <a:solidFill>
                  <a:srgbClr val="006699"/>
                </a:solidFill>
                <a:latin typeface="Segoe UI" panose="020B0502040204020203" pitchFamily="34" charset="0"/>
                <a:ea typeface="Segoe UI" panose="020B0502040204020203" pitchFamily="34" charset="0"/>
                <a:cs typeface="Segoe UI" panose="020B0502040204020203" pitchFamily="34" charset="0"/>
              </a:rPr>
            </a:br>
            <a:r>
              <a:rPr lang="en-GB" sz="3600" b="1" dirty="0" err="1">
                <a:solidFill>
                  <a:srgbClr val="006699"/>
                </a:solidFill>
                <a:latin typeface="Segoe UI" panose="020B0502040204020203" pitchFamily="34" charset="0"/>
                <a:ea typeface="Segoe UI" panose="020B0502040204020203" pitchFamily="34" charset="0"/>
                <a:cs typeface="Segoe UI" panose="020B0502040204020203" pitchFamily="34" charset="0"/>
              </a:rPr>
              <a:t>Invasives</a:t>
            </a:r>
            <a:endParaRPr lang="en-GB" sz="3600" b="1" dirty="0">
              <a:solidFill>
                <a:srgbClr val="006699"/>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5" name="Group 4">
            <a:extLst>
              <a:ext uri="{FF2B5EF4-FFF2-40B4-BE49-F238E27FC236}">
                <a16:creationId xmlns="" xmlns:a16="http://schemas.microsoft.com/office/drawing/2014/main" id="{A2A7BA1F-3145-4062-8138-8BF62DB2F262}"/>
              </a:ext>
            </a:extLst>
          </p:cNvPr>
          <p:cNvGrpSpPr/>
          <p:nvPr/>
        </p:nvGrpSpPr>
        <p:grpSpPr>
          <a:xfrm>
            <a:off x="2571676" y="1452915"/>
            <a:ext cx="6189402" cy="4591698"/>
            <a:chOff x="4512364" y="543339"/>
            <a:chExt cx="7772895" cy="5791961"/>
          </a:xfrm>
        </p:grpSpPr>
        <p:pic>
          <p:nvPicPr>
            <p:cNvPr id="3" name="Content Placeholder 4">
              <a:extLst>
                <a:ext uri="{FF2B5EF4-FFF2-40B4-BE49-F238E27FC236}">
                  <a16:creationId xmlns="" xmlns:a16="http://schemas.microsoft.com/office/drawing/2014/main" id="{AD509B3F-7B01-4096-9E4F-E37BC7585FB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12364" y="543339"/>
              <a:ext cx="7772895" cy="5791961"/>
            </a:xfrm>
            <a:prstGeom prst="rect">
              <a:avLst/>
            </a:prstGeom>
          </p:spPr>
        </p:pic>
        <p:sp>
          <p:nvSpPr>
            <p:cNvPr id="4" name="TextBox 3">
              <a:extLst>
                <a:ext uri="{FF2B5EF4-FFF2-40B4-BE49-F238E27FC236}">
                  <a16:creationId xmlns="" xmlns:a16="http://schemas.microsoft.com/office/drawing/2014/main" id="{5CF53E4E-0356-4C33-8EB1-A4B909DC2533}"/>
                </a:ext>
              </a:extLst>
            </p:cNvPr>
            <p:cNvSpPr txBox="1"/>
            <p:nvPr/>
          </p:nvSpPr>
          <p:spPr>
            <a:xfrm>
              <a:off x="4512364" y="543339"/>
              <a:ext cx="1470992" cy="400109"/>
            </a:xfrm>
            <a:prstGeom prst="rect">
              <a:avLst/>
            </a:prstGeom>
            <a:solidFill>
              <a:schemeClr val="bg1"/>
            </a:solidFill>
          </p:spPr>
          <p:txBody>
            <a:bodyPr wrap="square" rtlCol="0">
              <a:spAutoFit/>
            </a:bodyPr>
            <a:lstStyle/>
            <a:p>
              <a:endParaRPr lang="en-GB" sz="1350" dirty="0"/>
            </a:p>
          </p:txBody>
        </p:sp>
      </p:grpSp>
    </p:spTree>
    <p:extLst>
      <p:ext uri="{BB962C8B-B14F-4D97-AF65-F5344CB8AC3E}">
        <p14:creationId xmlns:p14="http://schemas.microsoft.com/office/powerpoint/2010/main" val="4049167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E363B4-0B0B-41E5-800A-7A54776C5D41}"/>
              </a:ext>
            </a:extLst>
          </p:cNvPr>
          <p:cNvSpPr>
            <a:spLocks noGrp="1"/>
          </p:cNvSpPr>
          <p:nvPr>
            <p:ph type="title"/>
          </p:nvPr>
        </p:nvSpPr>
        <p:spPr>
          <a:xfrm>
            <a:off x="1063741" y="479759"/>
            <a:ext cx="7886700" cy="1325563"/>
          </a:xfrm>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Routes of Participants </a:t>
            </a:r>
            <a:r>
              <a:rPr lang="en-GB" b="1" dirty="0" smtClean="0">
                <a:solidFill>
                  <a:srgbClr val="006699"/>
                </a:solidFill>
                <a:latin typeface="Segoe UI" panose="020B0502040204020203" pitchFamily="34" charset="0"/>
                <a:ea typeface="Segoe UI" panose="020B0502040204020203" pitchFamily="34" charset="0"/>
                <a:cs typeface="Segoe UI" panose="020B0502040204020203" pitchFamily="34" charset="0"/>
              </a:rPr>
              <a:t/>
            </a:r>
            <a:br>
              <a:rPr lang="en-GB" b="1" dirty="0" smtClean="0">
                <a:solidFill>
                  <a:srgbClr val="006699"/>
                </a:solidFill>
                <a:latin typeface="Segoe UI" panose="020B0502040204020203" pitchFamily="34" charset="0"/>
                <a:ea typeface="Segoe UI" panose="020B0502040204020203" pitchFamily="34" charset="0"/>
                <a:cs typeface="Segoe UI" panose="020B0502040204020203" pitchFamily="34" charset="0"/>
              </a:rPr>
            </a:br>
            <a:r>
              <a:rPr lang="en-GB" b="1" dirty="0" smtClean="0">
                <a:solidFill>
                  <a:srgbClr val="006699"/>
                </a:solidFill>
                <a:latin typeface="Segoe UI" panose="020B0502040204020203" pitchFamily="34" charset="0"/>
                <a:ea typeface="Segoe UI" panose="020B0502040204020203" pitchFamily="34" charset="0"/>
                <a:cs typeface="Segoe UI" panose="020B0502040204020203" pitchFamily="34" charset="0"/>
              </a:rPr>
              <a:t>(</a:t>
            </a:r>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and </a:t>
            </a:r>
            <a:r>
              <a:rPr lang="en-GB" b="1" dirty="0" smtClean="0">
                <a:solidFill>
                  <a:srgbClr val="006699"/>
                </a:solidFill>
                <a:latin typeface="Segoe UI" panose="020B0502040204020203" pitchFamily="34" charset="0"/>
                <a:ea typeface="Segoe UI" panose="020B0502040204020203" pitchFamily="34" charset="0"/>
                <a:cs typeface="Segoe UI" panose="020B0502040204020203" pitchFamily="34" charset="0"/>
              </a:rPr>
              <a:t>Invasive </a:t>
            </a:r>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Species)</a:t>
            </a:r>
          </a:p>
        </p:txBody>
      </p:sp>
      <p:grpSp>
        <p:nvGrpSpPr>
          <p:cNvPr id="7" name="Group 6">
            <a:extLst>
              <a:ext uri="{FF2B5EF4-FFF2-40B4-BE49-F238E27FC236}">
                <a16:creationId xmlns="" xmlns:a16="http://schemas.microsoft.com/office/drawing/2014/main" id="{F4006F5A-1689-461C-906B-18A895D16B62}"/>
              </a:ext>
            </a:extLst>
          </p:cNvPr>
          <p:cNvGrpSpPr/>
          <p:nvPr/>
        </p:nvGrpSpPr>
        <p:grpSpPr>
          <a:xfrm>
            <a:off x="1742281" y="2126989"/>
            <a:ext cx="6797090" cy="3451319"/>
            <a:chOff x="944814" y="1891117"/>
            <a:chExt cx="10408986" cy="4601758"/>
          </a:xfrm>
        </p:grpSpPr>
        <p:pic>
          <p:nvPicPr>
            <p:cNvPr id="6" name="Picture 5">
              <a:extLst>
                <a:ext uri="{FF2B5EF4-FFF2-40B4-BE49-F238E27FC236}">
                  <a16:creationId xmlns="" xmlns:a16="http://schemas.microsoft.com/office/drawing/2014/main" id="{AD57CF42-8AA6-4FA3-9998-44AB1981A2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944814" y="1891117"/>
              <a:ext cx="1308100" cy="4462058"/>
            </a:xfrm>
            <a:prstGeom prst="rect">
              <a:avLst/>
            </a:prstGeom>
          </p:spPr>
        </p:pic>
        <p:grpSp>
          <p:nvGrpSpPr>
            <p:cNvPr id="5" name="Group 4">
              <a:extLst>
                <a:ext uri="{FF2B5EF4-FFF2-40B4-BE49-F238E27FC236}">
                  <a16:creationId xmlns="" xmlns:a16="http://schemas.microsoft.com/office/drawing/2014/main" id="{D16428AC-2709-42C9-AF76-8A3D09CC4622}"/>
                </a:ext>
              </a:extLst>
            </p:cNvPr>
            <p:cNvGrpSpPr/>
            <p:nvPr/>
          </p:nvGrpSpPr>
          <p:grpSpPr>
            <a:xfrm>
              <a:off x="1790699" y="2030817"/>
              <a:ext cx="9563101" cy="4462058"/>
              <a:chOff x="1790699" y="2030817"/>
              <a:chExt cx="9563101" cy="4462058"/>
            </a:xfrm>
          </p:grpSpPr>
          <p:pic>
            <p:nvPicPr>
              <p:cNvPr id="3" name="Picture 2">
                <a:extLst>
                  <a:ext uri="{FF2B5EF4-FFF2-40B4-BE49-F238E27FC236}">
                    <a16:creationId xmlns="" xmlns:a16="http://schemas.microsoft.com/office/drawing/2014/main" id="{96EED149-349B-4F24-99D2-27AAFB26851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90699" y="2030817"/>
                <a:ext cx="6426201" cy="4462058"/>
              </a:xfrm>
              <a:prstGeom prst="rect">
                <a:avLst/>
              </a:prstGeom>
            </p:spPr>
          </p:pic>
          <p:sp>
            <p:nvSpPr>
              <p:cNvPr id="4" name="Rectangle 3">
                <a:extLst>
                  <a:ext uri="{FF2B5EF4-FFF2-40B4-BE49-F238E27FC236}">
                    <a16:creationId xmlns="" xmlns:a16="http://schemas.microsoft.com/office/drawing/2014/main" id="{FAFD4245-3B7D-4B04-B941-E8541BAAA80F}"/>
                  </a:ext>
                </a:extLst>
              </p:cNvPr>
              <p:cNvSpPr/>
              <p:nvPr/>
            </p:nvSpPr>
            <p:spPr>
              <a:xfrm>
                <a:off x="10250905" y="4277888"/>
                <a:ext cx="1102895" cy="9304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sp>
        <p:nvSpPr>
          <p:cNvPr id="10" name="Freeform: Shape 9">
            <a:extLst>
              <a:ext uri="{FF2B5EF4-FFF2-40B4-BE49-F238E27FC236}">
                <a16:creationId xmlns="" xmlns:a16="http://schemas.microsoft.com/office/drawing/2014/main" id="{97D945C1-D27D-4B6E-8B57-8DEDF09D9073}"/>
              </a:ext>
            </a:extLst>
          </p:cNvPr>
          <p:cNvSpPr/>
          <p:nvPr/>
        </p:nvSpPr>
        <p:spPr>
          <a:xfrm>
            <a:off x="990600" y="3067050"/>
            <a:ext cx="600075" cy="1200150"/>
          </a:xfrm>
          <a:custGeom>
            <a:avLst/>
            <a:gdLst>
              <a:gd name="connsiteX0" fmla="*/ 292100 w 800100"/>
              <a:gd name="connsiteY0" fmla="*/ 63500 h 1600200"/>
              <a:gd name="connsiteX1" fmla="*/ 127000 w 800100"/>
              <a:gd name="connsiteY1" fmla="*/ 342900 h 1600200"/>
              <a:gd name="connsiteX2" fmla="*/ 25400 w 800100"/>
              <a:gd name="connsiteY2" fmla="*/ 774700 h 1600200"/>
              <a:gd name="connsiteX3" fmla="*/ 0 w 800100"/>
              <a:gd name="connsiteY3" fmla="*/ 1155700 h 1600200"/>
              <a:gd name="connsiteX4" fmla="*/ 431800 w 800100"/>
              <a:gd name="connsiteY4" fmla="*/ 1600200 h 1600200"/>
              <a:gd name="connsiteX5" fmla="*/ 800100 w 800100"/>
              <a:gd name="connsiteY5" fmla="*/ 1409700 h 1600200"/>
              <a:gd name="connsiteX6" fmla="*/ 546100 w 800100"/>
              <a:gd name="connsiteY6" fmla="*/ 749300 h 1600200"/>
              <a:gd name="connsiteX7" fmla="*/ 546100 w 800100"/>
              <a:gd name="connsiteY7" fmla="*/ 266700 h 1600200"/>
              <a:gd name="connsiteX8" fmla="*/ 457200 w 800100"/>
              <a:gd name="connsiteY8" fmla="*/ 0 h 1600200"/>
              <a:gd name="connsiteX9" fmla="*/ 292100 w 800100"/>
              <a:gd name="connsiteY9" fmla="*/ 6350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0100" h="1600200">
                <a:moveTo>
                  <a:pt x="292100" y="63500"/>
                </a:moveTo>
                <a:lnTo>
                  <a:pt x="127000" y="342900"/>
                </a:lnTo>
                <a:lnTo>
                  <a:pt x="25400" y="774700"/>
                </a:lnTo>
                <a:lnTo>
                  <a:pt x="0" y="1155700"/>
                </a:lnTo>
                <a:lnTo>
                  <a:pt x="431800" y="1600200"/>
                </a:lnTo>
                <a:lnTo>
                  <a:pt x="800100" y="1409700"/>
                </a:lnTo>
                <a:lnTo>
                  <a:pt x="546100" y="749300"/>
                </a:lnTo>
                <a:lnTo>
                  <a:pt x="546100" y="266700"/>
                </a:lnTo>
                <a:lnTo>
                  <a:pt x="457200" y="0"/>
                </a:lnTo>
                <a:lnTo>
                  <a:pt x="292100" y="6350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265254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ABB1B9-73C3-49C4-9A6A-AA2B8CB8AACA}"/>
              </a:ext>
            </a:extLst>
          </p:cNvPr>
          <p:cNvSpPr>
            <a:spLocks noGrp="1"/>
          </p:cNvSpPr>
          <p:nvPr>
            <p:ph type="title"/>
          </p:nvPr>
        </p:nvSpPr>
        <p:spPr>
          <a:xfrm>
            <a:off x="307539" y="349886"/>
            <a:ext cx="7235190" cy="1081537"/>
          </a:xfrm>
        </p:spPr>
        <p:txBody>
          <a:bodyPr>
            <a:normAutofit fontScale="90000"/>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Schedule </a:t>
            </a:r>
            <a:r>
              <a:rPr lang="en-GB" b="1" dirty="0" smtClean="0">
                <a:solidFill>
                  <a:srgbClr val="006699"/>
                </a:solidFill>
                <a:latin typeface="Segoe UI" panose="020B0502040204020203" pitchFamily="34" charset="0"/>
                <a:ea typeface="Segoe UI" panose="020B0502040204020203" pitchFamily="34" charset="0"/>
                <a:cs typeface="Segoe UI" panose="020B0502040204020203" pitchFamily="34" charset="0"/>
              </a:rPr>
              <a:t>9 example species</a:t>
            </a:r>
            <a:endPar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 xmlns:a16="http://schemas.microsoft.com/office/drawing/2014/main" id="{FA0C182F-C053-498F-9BB8-4319EC3BACA4}"/>
              </a:ext>
            </a:extLst>
          </p:cNvPr>
          <p:cNvSpPr>
            <a:spLocks noGrp="1"/>
          </p:cNvSpPr>
          <p:nvPr>
            <p:ph idx="1"/>
          </p:nvPr>
        </p:nvSpPr>
        <p:spPr>
          <a:xfrm>
            <a:off x="307539" y="1640458"/>
            <a:ext cx="4909640" cy="4388084"/>
          </a:xfrm>
        </p:spPr>
        <p:txBody>
          <a:bodyPr>
            <a:normAutofit/>
          </a:bodyPr>
          <a:lstStyle/>
          <a:p>
            <a:r>
              <a:rPr lang="de-DE" sz="1400" dirty="0">
                <a:latin typeface="Segoe UI" panose="020B0502040204020203" pitchFamily="34" charset="0"/>
                <a:ea typeface="Segoe UI" panose="020B0502040204020203" pitchFamily="34" charset="0"/>
                <a:cs typeface="Segoe UI" panose="020B0502040204020203" pitchFamily="34" charset="0"/>
              </a:rPr>
              <a:t>Chinese Mitten </a:t>
            </a:r>
            <a:r>
              <a:rPr lang="de-DE" sz="1400" dirty="0" smtClean="0">
                <a:latin typeface="Segoe UI" panose="020B0502040204020203" pitchFamily="34" charset="0"/>
                <a:ea typeface="Segoe UI" panose="020B0502040204020203" pitchFamily="34" charset="0"/>
                <a:cs typeface="Segoe UI" panose="020B0502040204020203" pitchFamily="34" charset="0"/>
              </a:rPr>
              <a:t>Crab		</a:t>
            </a:r>
            <a:r>
              <a:rPr lang="de-DE" sz="1400" i="1" dirty="0" smtClean="0">
                <a:latin typeface="Segoe UI" panose="020B0502040204020203" pitchFamily="34" charset="0"/>
                <a:ea typeface="Segoe UI" panose="020B0502040204020203" pitchFamily="34" charset="0"/>
                <a:cs typeface="Segoe UI" panose="020B0502040204020203" pitchFamily="34" charset="0"/>
              </a:rPr>
              <a:t>Eriocheir </a:t>
            </a:r>
            <a:r>
              <a:rPr lang="de-DE" sz="1400" i="1" dirty="0">
                <a:latin typeface="Segoe UI" panose="020B0502040204020203" pitchFamily="34" charset="0"/>
                <a:ea typeface="Segoe UI" panose="020B0502040204020203" pitchFamily="34" charset="0"/>
                <a:cs typeface="Segoe UI" panose="020B0502040204020203" pitchFamily="34" charset="0"/>
              </a:rPr>
              <a:t>sinensis</a:t>
            </a:r>
          </a:p>
          <a:p>
            <a:r>
              <a:rPr lang="pt-BR" sz="1400" dirty="0" smtClean="0">
                <a:latin typeface="Segoe UI" panose="020B0502040204020203" pitchFamily="34" charset="0"/>
                <a:ea typeface="Segoe UI" panose="020B0502040204020203" pitchFamily="34" charset="0"/>
                <a:cs typeface="Segoe UI" panose="020B0502040204020203" pitchFamily="34" charset="0"/>
              </a:rPr>
              <a:t>Large-mouthed Black Bass         </a:t>
            </a:r>
            <a:r>
              <a:rPr lang="pt-BR" sz="1400" i="1" dirty="0" smtClean="0">
                <a:latin typeface="Segoe UI" panose="020B0502040204020203" pitchFamily="34" charset="0"/>
                <a:ea typeface="Segoe UI" panose="020B0502040204020203" pitchFamily="34" charset="0"/>
                <a:cs typeface="Segoe UI" panose="020B0502040204020203" pitchFamily="34" charset="0"/>
              </a:rPr>
              <a:t>Micropterus </a:t>
            </a:r>
            <a:r>
              <a:rPr lang="pt-BR" sz="1400" i="1" dirty="0">
                <a:latin typeface="Segoe UI" panose="020B0502040204020203" pitchFamily="34" charset="0"/>
                <a:ea typeface="Segoe UI" panose="020B0502040204020203" pitchFamily="34" charset="0"/>
                <a:cs typeface="Segoe UI" panose="020B0502040204020203" pitchFamily="34" charset="0"/>
              </a:rPr>
              <a:t>salmoides</a:t>
            </a:r>
          </a:p>
          <a:p>
            <a:r>
              <a:rPr lang="pt-BR" sz="1400" dirty="0" smtClean="0">
                <a:latin typeface="Segoe UI" panose="020B0502040204020203" pitchFamily="34" charset="0"/>
                <a:ea typeface="Segoe UI" panose="020B0502040204020203" pitchFamily="34" charset="0"/>
                <a:cs typeface="Segoe UI" panose="020B0502040204020203" pitchFamily="34" charset="0"/>
              </a:rPr>
              <a:t>Rock Bass </a:t>
            </a:r>
            <a:r>
              <a:rPr lang="pt-BR" sz="1400" dirty="0">
                <a:latin typeface="Segoe UI" panose="020B0502040204020203" pitchFamily="34" charset="0"/>
                <a:ea typeface="Segoe UI" panose="020B0502040204020203" pitchFamily="34" charset="0"/>
                <a:cs typeface="Segoe UI" panose="020B0502040204020203" pitchFamily="34" charset="0"/>
              </a:rPr>
              <a:t>	</a:t>
            </a:r>
            <a:r>
              <a:rPr lang="pt-BR" sz="1400" dirty="0" smtClean="0">
                <a:latin typeface="Segoe UI" panose="020B0502040204020203" pitchFamily="34" charset="0"/>
                <a:ea typeface="Segoe UI" panose="020B0502040204020203" pitchFamily="34" charset="0"/>
                <a:cs typeface="Segoe UI" panose="020B0502040204020203" pitchFamily="34" charset="0"/>
              </a:rPr>
              <a:t>	</a:t>
            </a:r>
            <a:r>
              <a:rPr lang="pt-BR" sz="1400" i="1" dirty="0" smtClean="0">
                <a:latin typeface="Segoe UI" panose="020B0502040204020203" pitchFamily="34" charset="0"/>
                <a:ea typeface="Segoe UI" panose="020B0502040204020203" pitchFamily="34" charset="0"/>
                <a:cs typeface="Segoe UI" panose="020B0502040204020203" pitchFamily="34" charset="0"/>
              </a:rPr>
              <a:t>Ambloplites </a:t>
            </a:r>
            <a:r>
              <a:rPr lang="pt-BR" sz="1400" i="1" dirty="0">
                <a:latin typeface="Segoe UI" panose="020B0502040204020203" pitchFamily="34" charset="0"/>
                <a:ea typeface="Segoe UI" panose="020B0502040204020203" pitchFamily="34" charset="0"/>
                <a:cs typeface="Segoe UI" panose="020B0502040204020203" pitchFamily="34" charset="0"/>
              </a:rPr>
              <a:t>rupestris</a:t>
            </a:r>
          </a:p>
          <a:p>
            <a:r>
              <a:rPr lang="pt-BR" sz="1400" dirty="0">
                <a:latin typeface="Segoe UI" panose="020B0502040204020203" pitchFamily="34" charset="0"/>
                <a:ea typeface="Segoe UI" panose="020B0502040204020203" pitchFamily="34" charset="0"/>
                <a:cs typeface="Segoe UI" panose="020B0502040204020203" pitchFamily="34" charset="0"/>
              </a:rPr>
              <a:t>Bitterling	</a:t>
            </a:r>
            <a:r>
              <a:rPr lang="pt-BR" sz="1400" dirty="0" smtClean="0">
                <a:latin typeface="Segoe UI" panose="020B0502040204020203" pitchFamily="34" charset="0"/>
                <a:ea typeface="Segoe UI" panose="020B0502040204020203" pitchFamily="34" charset="0"/>
                <a:cs typeface="Segoe UI" panose="020B0502040204020203" pitchFamily="34" charset="0"/>
              </a:rPr>
              <a:t>	</a:t>
            </a:r>
            <a:r>
              <a:rPr lang="pt-BR" sz="1400" i="1" dirty="0" smtClean="0">
                <a:latin typeface="Segoe UI" panose="020B0502040204020203" pitchFamily="34" charset="0"/>
                <a:ea typeface="Segoe UI" panose="020B0502040204020203" pitchFamily="34" charset="0"/>
                <a:cs typeface="Segoe UI" panose="020B0502040204020203" pitchFamily="34" charset="0"/>
              </a:rPr>
              <a:t>Rhodeus sericeus</a:t>
            </a:r>
          </a:p>
          <a:p>
            <a:r>
              <a:rPr lang="en-GB" sz="1400" dirty="0" smtClean="0">
                <a:latin typeface="Segoe UI" panose="020B0502040204020203" pitchFamily="34" charset="0"/>
                <a:ea typeface="Segoe UI" panose="020B0502040204020203" pitchFamily="34" charset="0"/>
                <a:cs typeface="Segoe UI" panose="020B0502040204020203" pitchFamily="34" charset="0"/>
              </a:rPr>
              <a:t>Noble Crayfish</a:t>
            </a:r>
            <a:r>
              <a:rPr lang="en-GB" sz="1400" dirty="0">
                <a:latin typeface="Segoe UI" panose="020B0502040204020203" pitchFamily="34" charset="0"/>
                <a:ea typeface="Segoe UI" panose="020B0502040204020203" pitchFamily="34" charset="0"/>
                <a:cs typeface="Segoe UI" panose="020B0502040204020203" pitchFamily="34" charset="0"/>
              </a:rPr>
              <a:t>	</a:t>
            </a:r>
            <a:r>
              <a:rPr lang="en-GB" sz="1400" dirty="0" smtClean="0">
                <a:latin typeface="Segoe UI" panose="020B0502040204020203" pitchFamily="34" charset="0"/>
                <a:ea typeface="Segoe UI" panose="020B0502040204020203" pitchFamily="34" charset="0"/>
                <a:cs typeface="Segoe UI" panose="020B0502040204020203" pitchFamily="34" charset="0"/>
              </a:rPr>
              <a:t>	</a:t>
            </a:r>
            <a:r>
              <a:rPr lang="en-GB" sz="1400" i="1" dirty="0" err="1" smtClean="0">
                <a:latin typeface="Segoe UI" panose="020B0502040204020203" pitchFamily="34" charset="0"/>
                <a:ea typeface="Segoe UI" panose="020B0502040204020203" pitchFamily="34" charset="0"/>
                <a:cs typeface="Segoe UI" panose="020B0502040204020203" pitchFamily="34" charset="0"/>
              </a:rPr>
              <a:t>Astacus</a:t>
            </a:r>
            <a:r>
              <a:rPr lang="en-GB" sz="1400" i="1" dirty="0" smtClean="0">
                <a:latin typeface="Segoe UI" panose="020B0502040204020203" pitchFamily="34" charset="0"/>
                <a:ea typeface="Segoe UI" panose="020B0502040204020203" pitchFamily="34" charset="0"/>
                <a:cs typeface="Segoe UI" panose="020B0502040204020203" pitchFamily="34" charset="0"/>
              </a:rPr>
              <a:t> </a:t>
            </a:r>
            <a:r>
              <a:rPr lang="en-GB" sz="1400" i="1" dirty="0" err="1">
                <a:latin typeface="Segoe UI" panose="020B0502040204020203" pitchFamily="34" charset="0"/>
                <a:ea typeface="Segoe UI" panose="020B0502040204020203" pitchFamily="34" charset="0"/>
                <a:cs typeface="Segoe UI" panose="020B0502040204020203" pitchFamily="34" charset="0"/>
              </a:rPr>
              <a:t>astacus</a:t>
            </a:r>
            <a:endParaRPr lang="en-GB" sz="1400" i="1" dirty="0">
              <a:latin typeface="Segoe UI" panose="020B0502040204020203" pitchFamily="34" charset="0"/>
              <a:ea typeface="Segoe UI" panose="020B0502040204020203" pitchFamily="34" charset="0"/>
              <a:cs typeface="Segoe UI" panose="020B0502040204020203" pitchFamily="34" charset="0"/>
            </a:endParaRPr>
          </a:p>
          <a:p>
            <a:r>
              <a:rPr lang="en-GB" sz="1400" dirty="0" smtClean="0">
                <a:latin typeface="Segoe UI" panose="020B0502040204020203" pitchFamily="34" charset="0"/>
                <a:ea typeface="Segoe UI" panose="020B0502040204020203" pitchFamily="34" charset="0"/>
                <a:cs typeface="Segoe UI" panose="020B0502040204020203" pitchFamily="34" charset="0"/>
              </a:rPr>
              <a:t>Signal Crayfish</a:t>
            </a:r>
            <a:r>
              <a:rPr lang="en-GB" sz="1400" dirty="0">
                <a:latin typeface="Segoe UI" panose="020B0502040204020203" pitchFamily="34" charset="0"/>
                <a:ea typeface="Segoe UI" panose="020B0502040204020203" pitchFamily="34" charset="0"/>
                <a:cs typeface="Segoe UI" panose="020B0502040204020203" pitchFamily="34" charset="0"/>
              </a:rPr>
              <a:t>	</a:t>
            </a:r>
            <a:r>
              <a:rPr lang="en-GB" sz="1400" dirty="0" smtClean="0">
                <a:latin typeface="Segoe UI" panose="020B0502040204020203" pitchFamily="34" charset="0"/>
                <a:ea typeface="Segoe UI" panose="020B0502040204020203" pitchFamily="34" charset="0"/>
                <a:cs typeface="Segoe UI" panose="020B0502040204020203" pitchFamily="34" charset="0"/>
              </a:rPr>
              <a:t>	</a:t>
            </a:r>
            <a:r>
              <a:rPr lang="en-GB" sz="1400" i="1" dirty="0" err="1" smtClean="0">
                <a:latin typeface="Segoe UI" panose="020B0502040204020203" pitchFamily="34" charset="0"/>
                <a:ea typeface="Segoe UI" panose="020B0502040204020203" pitchFamily="34" charset="0"/>
                <a:cs typeface="Segoe UI" panose="020B0502040204020203" pitchFamily="34" charset="0"/>
              </a:rPr>
              <a:t>Pacifastacus</a:t>
            </a:r>
            <a:r>
              <a:rPr lang="en-GB" sz="1400" i="1" dirty="0" smtClean="0">
                <a:latin typeface="Segoe UI" panose="020B0502040204020203" pitchFamily="34" charset="0"/>
                <a:ea typeface="Segoe UI" panose="020B0502040204020203" pitchFamily="34" charset="0"/>
                <a:cs typeface="Segoe UI" panose="020B0502040204020203" pitchFamily="34" charset="0"/>
              </a:rPr>
              <a:t> </a:t>
            </a:r>
            <a:r>
              <a:rPr lang="en-GB" sz="1400" i="1" dirty="0" err="1">
                <a:latin typeface="Segoe UI" panose="020B0502040204020203" pitchFamily="34" charset="0"/>
                <a:ea typeface="Segoe UI" panose="020B0502040204020203" pitchFamily="34" charset="0"/>
                <a:cs typeface="Segoe UI" panose="020B0502040204020203" pitchFamily="34" charset="0"/>
              </a:rPr>
              <a:t>leniusculus</a:t>
            </a:r>
            <a:endParaRPr lang="en-GB" sz="1400" i="1" dirty="0">
              <a:latin typeface="Segoe UI" panose="020B0502040204020203" pitchFamily="34" charset="0"/>
              <a:ea typeface="Segoe UI" panose="020B0502040204020203" pitchFamily="34" charset="0"/>
              <a:cs typeface="Segoe UI" panose="020B0502040204020203" pitchFamily="34" charset="0"/>
            </a:endParaRPr>
          </a:p>
          <a:p>
            <a:r>
              <a:rPr lang="en-GB" sz="1400" dirty="0" smtClean="0">
                <a:latin typeface="Segoe UI" panose="020B0502040204020203" pitchFamily="34" charset="0"/>
                <a:ea typeface="Segoe UI" panose="020B0502040204020203" pitchFamily="34" charset="0"/>
                <a:cs typeface="Segoe UI" panose="020B0502040204020203" pitchFamily="34" charset="0"/>
              </a:rPr>
              <a:t>Turkish Crayfish</a:t>
            </a:r>
            <a:r>
              <a:rPr lang="en-GB" sz="1400" dirty="0">
                <a:latin typeface="Segoe UI" panose="020B0502040204020203" pitchFamily="34" charset="0"/>
                <a:ea typeface="Segoe UI" panose="020B0502040204020203" pitchFamily="34" charset="0"/>
                <a:cs typeface="Segoe UI" panose="020B0502040204020203" pitchFamily="34" charset="0"/>
              </a:rPr>
              <a:t>	</a:t>
            </a:r>
            <a:r>
              <a:rPr lang="en-GB" sz="1400" dirty="0" smtClean="0">
                <a:latin typeface="Segoe UI" panose="020B0502040204020203" pitchFamily="34" charset="0"/>
                <a:ea typeface="Segoe UI" panose="020B0502040204020203" pitchFamily="34" charset="0"/>
                <a:cs typeface="Segoe UI" panose="020B0502040204020203" pitchFamily="34" charset="0"/>
              </a:rPr>
              <a:t>	</a:t>
            </a:r>
            <a:r>
              <a:rPr lang="en-GB" sz="1400" i="1" dirty="0" err="1" smtClean="0">
                <a:latin typeface="Segoe UI" panose="020B0502040204020203" pitchFamily="34" charset="0"/>
                <a:ea typeface="Segoe UI" panose="020B0502040204020203" pitchFamily="34" charset="0"/>
                <a:cs typeface="Segoe UI" panose="020B0502040204020203" pitchFamily="34" charset="0"/>
              </a:rPr>
              <a:t>Astacus</a:t>
            </a:r>
            <a:r>
              <a:rPr lang="en-GB" sz="1400" i="1" dirty="0" smtClean="0">
                <a:latin typeface="Segoe UI" panose="020B0502040204020203" pitchFamily="34" charset="0"/>
                <a:ea typeface="Segoe UI" panose="020B0502040204020203" pitchFamily="34" charset="0"/>
                <a:cs typeface="Segoe UI" panose="020B0502040204020203" pitchFamily="34" charset="0"/>
              </a:rPr>
              <a:t> </a:t>
            </a:r>
            <a:r>
              <a:rPr lang="en-GB" sz="1400" i="1" dirty="0" err="1" smtClean="0">
                <a:latin typeface="Segoe UI" panose="020B0502040204020203" pitchFamily="34" charset="0"/>
                <a:ea typeface="Segoe UI" panose="020B0502040204020203" pitchFamily="34" charset="0"/>
                <a:cs typeface="Segoe UI" panose="020B0502040204020203" pitchFamily="34" charset="0"/>
              </a:rPr>
              <a:t>leptodactylus</a:t>
            </a:r>
            <a:endParaRPr lang="en-GB" sz="1400" i="1" dirty="0" smtClean="0">
              <a:latin typeface="Segoe UI" panose="020B0502040204020203" pitchFamily="34" charset="0"/>
              <a:ea typeface="Segoe UI" panose="020B0502040204020203" pitchFamily="34" charset="0"/>
              <a:cs typeface="Segoe UI" panose="020B0502040204020203" pitchFamily="34" charset="0"/>
            </a:endParaRPr>
          </a:p>
          <a:p>
            <a:r>
              <a:rPr lang="en-GB" sz="1400" dirty="0" smtClean="0">
                <a:latin typeface="Segoe UI" panose="020B0502040204020203" pitchFamily="34" charset="0"/>
                <a:ea typeface="Segoe UI" panose="020B0502040204020203" pitchFamily="34" charset="0"/>
                <a:cs typeface="Segoe UI" panose="020B0502040204020203" pitchFamily="34" charset="0"/>
              </a:rPr>
              <a:t>American Mink</a:t>
            </a:r>
            <a:r>
              <a:rPr lang="en-GB" sz="1400" dirty="0">
                <a:latin typeface="Segoe UI" panose="020B0502040204020203" pitchFamily="34" charset="0"/>
                <a:ea typeface="Segoe UI" panose="020B0502040204020203" pitchFamily="34" charset="0"/>
                <a:cs typeface="Segoe UI" panose="020B0502040204020203" pitchFamily="34" charset="0"/>
              </a:rPr>
              <a:t>	</a:t>
            </a:r>
            <a:r>
              <a:rPr lang="en-GB" sz="1400" dirty="0" smtClean="0">
                <a:latin typeface="Segoe UI" panose="020B0502040204020203" pitchFamily="34" charset="0"/>
                <a:ea typeface="Segoe UI" panose="020B0502040204020203" pitchFamily="34" charset="0"/>
                <a:cs typeface="Segoe UI" panose="020B0502040204020203" pitchFamily="34" charset="0"/>
              </a:rPr>
              <a:t>	</a:t>
            </a:r>
            <a:r>
              <a:rPr lang="en-GB" sz="1400" i="1" dirty="0" err="1" smtClean="0">
                <a:latin typeface="Segoe UI" panose="020B0502040204020203" pitchFamily="34" charset="0"/>
                <a:ea typeface="Segoe UI" panose="020B0502040204020203" pitchFamily="34" charset="0"/>
                <a:cs typeface="Segoe UI" panose="020B0502040204020203" pitchFamily="34" charset="0"/>
              </a:rPr>
              <a:t>Mustela</a:t>
            </a:r>
            <a:r>
              <a:rPr lang="en-GB" sz="1400" i="1" dirty="0" smtClean="0">
                <a:latin typeface="Segoe UI" panose="020B0502040204020203" pitchFamily="34" charset="0"/>
                <a:ea typeface="Segoe UI" panose="020B0502040204020203" pitchFamily="34" charset="0"/>
                <a:cs typeface="Segoe UI" panose="020B0502040204020203" pitchFamily="34" charset="0"/>
              </a:rPr>
              <a:t> </a:t>
            </a:r>
            <a:r>
              <a:rPr lang="en-GB" sz="1400" i="1" dirty="0">
                <a:latin typeface="Segoe UI" panose="020B0502040204020203" pitchFamily="34" charset="0"/>
                <a:ea typeface="Segoe UI" panose="020B0502040204020203" pitchFamily="34" charset="0"/>
                <a:cs typeface="Segoe UI" panose="020B0502040204020203" pitchFamily="34" charset="0"/>
              </a:rPr>
              <a:t>vison</a:t>
            </a:r>
          </a:p>
          <a:p>
            <a:r>
              <a:rPr lang="en-GB" sz="1400" dirty="0" smtClean="0">
                <a:latin typeface="Segoe UI" panose="020B0502040204020203" pitchFamily="34" charset="0"/>
                <a:ea typeface="Segoe UI" panose="020B0502040204020203" pitchFamily="34" charset="0"/>
                <a:cs typeface="Segoe UI" panose="020B0502040204020203" pitchFamily="34" charset="0"/>
              </a:rPr>
              <a:t>Alpine Newt</a:t>
            </a:r>
            <a:r>
              <a:rPr lang="en-GB" sz="1400" dirty="0">
                <a:latin typeface="Segoe UI" panose="020B0502040204020203" pitchFamily="34" charset="0"/>
                <a:ea typeface="Segoe UI" panose="020B0502040204020203" pitchFamily="34" charset="0"/>
                <a:cs typeface="Segoe UI" panose="020B0502040204020203" pitchFamily="34" charset="0"/>
              </a:rPr>
              <a:t>	</a:t>
            </a:r>
            <a:r>
              <a:rPr lang="en-GB" sz="1400" dirty="0" smtClean="0">
                <a:latin typeface="Segoe UI" panose="020B0502040204020203" pitchFamily="34" charset="0"/>
                <a:ea typeface="Segoe UI" panose="020B0502040204020203" pitchFamily="34" charset="0"/>
                <a:cs typeface="Segoe UI" panose="020B0502040204020203" pitchFamily="34" charset="0"/>
              </a:rPr>
              <a:t>	</a:t>
            </a:r>
            <a:r>
              <a:rPr lang="en-GB" sz="1400" i="1" dirty="0" err="1" smtClean="0">
                <a:latin typeface="Segoe UI" panose="020B0502040204020203" pitchFamily="34" charset="0"/>
                <a:ea typeface="Segoe UI" panose="020B0502040204020203" pitchFamily="34" charset="0"/>
                <a:cs typeface="Segoe UI" panose="020B0502040204020203" pitchFamily="34" charset="0"/>
              </a:rPr>
              <a:t>Triturus</a:t>
            </a:r>
            <a:r>
              <a:rPr lang="en-GB" sz="1400" i="1" dirty="0" smtClean="0">
                <a:latin typeface="Segoe UI" panose="020B0502040204020203" pitchFamily="34" charset="0"/>
                <a:ea typeface="Segoe UI" panose="020B0502040204020203" pitchFamily="34" charset="0"/>
                <a:cs typeface="Segoe UI" panose="020B0502040204020203" pitchFamily="34" charset="0"/>
              </a:rPr>
              <a:t> </a:t>
            </a:r>
            <a:r>
              <a:rPr lang="en-GB" sz="1400" i="1" dirty="0" err="1">
                <a:latin typeface="Segoe UI" panose="020B0502040204020203" pitchFamily="34" charset="0"/>
                <a:ea typeface="Segoe UI" panose="020B0502040204020203" pitchFamily="34" charset="0"/>
                <a:cs typeface="Segoe UI" panose="020B0502040204020203" pitchFamily="34" charset="0"/>
              </a:rPr>
              <a:t>alpestris</a:t>
            </a:r>
            <a:endParaRPr lang="en-GB" sz="1400" i="1" dirty="0">
              <a:latin typeface="Segoe UI" panose="020B0502040204020203" pitchFamily="34" charset="0"/>
              <a:ea typeface="Segoe UI" panose="020B0502040204020203" pitchFamily="34" charset="0"/>
              <a:cs typeface="Segoe UI" panose="020B0502040204020203" pitchFamily="34" charset="0"/>
            </a:endParaRPr>
          </a:p>
          <a:p>
            <a:r>
              <a:rPr lang="en-GB" sz="1400" dirty="0" smtClean="0">
                <a:latin typeface="Segoe UI" panose="020B0502040204020203" pitchFamily="34" charset="0"/>
                <a:ea typeface="Segoe UI" panose="020B0502040204020203" pitchFamily="34" charset="0"/>
                <a:cs typeface="Segoe UI" panose="020B0502040204020203" pitchFamily="34" charset="0"/>
              </a:rPr>
              <a:t>Italian Crested Newt </a:t>
            </a:r>
            <a:r>
              <a:rPr lang="en-GB" sz="1400" dirty="0">
                <a:latin typeface="Segoe UI" panose="020B0502040204020203" pitchFamily="34" charset="0"/>
                <a:ea typeface="Segoe UI" panose="020B0502040204020203" pitchFamily="34" charset="0"/>
                <a:cs typeface="Segoe UI" panose="020B0502040204020203" pitchFamily="34" charset="0"/>
              </a:rPr>
              <a:t>	</a:t>
            </a:r>
            <a:r>
              <a:rPr lang="en-GB" sz="1400" i="1" dirty="0" err="1">
                <a:latin typeface="Segoe UI" panose="020B0502040204020203" pitchFamily="34" charset="0"/>
                <a:ea typeface="Segoe UI" panose="020B0502040204020203" pitchFamily="34" charset="0"/>
                <a:cs typeface="Segoe UI" panose="020B0502040204020203" pitchFamily="34" charset="0"/>
              </a:rPr>
              <a:t>Triturus</a:t>
            </a:r>
            <a:r>
              <a:rPr lang="en-GB" sz="1400" i="1" dirty="0">
                <a:latin typeface="Segoe UI" panose="020B0502040204020203" pitchFamily="34" charset="0"/>
                <a:ea typeface="Segoe UI" panose="020B0502040204020203" pitchFamily="34" charset="0"/>
                <a:cs typeface="Segoe UI" panose="020B0502040204020203" pitchFamily="34" charset="0"/>
              </a:rPr>
              <a:t> </a:t>
            </a:r>
            <a:r>
              <a:rPr lang="en-GB" sz="1400" i="1" dirty="0" err="1" smtClean="0">
                <a:latin typeface="Segoe UI" panose="020B0502040204020203" pitchFamily="34" charset="0"/>
                <a:ea typeface="Segoe UI" panose="020B0502040204020203" pitchFamily="34" charset="0"/>
                <a:cs typeface="Segoe UI" panose="020B0502040204020203" pitchFamily="34" charset="0"/>
              </a:rPr>
              <a:t>carnifex</a:t>
            </a:r>
            <a:endParaRPr lang="en-GB" sz="1400" i="1" dirty="0" smtClean="0">
              <a:latin typeface="Segoe UI" panose="020B0502040204020203" pitchFamily="34" charset="0"/>
              <a:ea typeface="Segoe UI" panose="020B0502040204020203" pitchFamily="34" charset="0"/>
              <a:cs typeface="Segoe UI" panose="020B0502040204020203" pitchFamily="34" charset="0"/>
            </a:endParaRPr>
          </a:p>
          <a:p>
            <a:r>
              <a:rPr lang="en-GB" sz="1400" dirty="0">
                <a:latin typeface="Segoe UI" panose="020B0502040204020203" pitchFamily="34" charset="0"/>
                <a:ea typeface="Segoe UI" panose="020B0502040204020203" pitchFamily="34" charset="0"/>
                <a:cs typeface="Segoe UI" panose="020B0502040204020203" pitchFamily="34" charset="0"/>
              </a:rPr>
              <a:t>Pumpkinseed </a:t>
            </a:r>
            <a:r>
              <a:rPr lang="en-GB" sz="1400" dirty="0" smtClean="0">
                <a:latin typeface="Segoe UI" panose="020B0502040204020203" pitchFamily="34" charset="0"/>
                <a:ea typeface="Segoe UI" panose="020B0502040204020203" pitchFamily="34" charset="0"/>
                <a:cs typeface="Segoe UI" panose="020B0502040204020203" pitchFamily="34" charset="0"/>
              </a:rPr>
              <a:t>(Pond perch)	</a:t>
            </a:r>
            <a:r>
              <a:rPr lang="en-GB" sz="1400" i="1" dirty="0" err="1" smtClean="0">
                <a:latin typeface="Segoe UI" panose="020B0502040204020203" pitchFamily="34" charset="0"/>
                <a:ea typeface="Segoe UI" panose="020B0502040204020203" pitchFamily="34" charset="0"/>
                <a:cs typeface="Segoe UI" panose="020B0502040204020203" pitchFamily="34" charset="0"/>
              </a:rPr>
              <a:t>Lepomis</a:t>
            </a:r>
            <a:r>
              <a:rPr lang="en-GB" sz="1400" i="1" dirty="0" smtClean="0">
                <a:latin typeface="Segoe UI" panose="020B0502040204020203" pitchFamily="34" charset="0"/>
                <a:ea typeface="Segoe UI" panose="020B0502040204020203" pitchFamily="34" charset="0"/>
                <a:cs typeface="Segoe UI" panose="020B0502040204020203" pitchFamily="34" charset="0"/>
              </a:rPr>
              <a:t> </a:t>
            </a:r>
            <a:r>
              <a:rPr lang="en-GB" sz="1400" i="1" dirty="0" err="1" smtClean="0">
                <a:latin typeface="Segoe UI" panose="020B0502040204020203" pitchFamily="34" charset="0"/>
                <a:ea typeface="Segoe UI" panose="020B0502040204020203" pitchFamily="34" charset="0"/>
                <a:cs typeface="Segoe UI" panose="020B0502040204020203" pitchFamily="34" charset="0"/>
              </a:rPr>
              <a:t>gibbosus</a:t>
            </a:r>
            <a:endParaRPr lang="en-GB" sz="1400" i="1" dirty="0" smtClean="0">
              <a:latin typeface="Segoe UI" panose="020B0502040204020203" pitchFamily="34" charset="0"/>
              <a:ea typeface="Segoe UI" panose="020B0502040204020203" pitchFamily="34" charset="0"/>
              <a:cs typeface="Segoe UI" panose="020B0502040204020203" pitchFamily="34" charset="0"/>
            </a:endParaRPr>
          </a:p>
          <a:p>
            <a:r>
              <a:rPr lang="en-GB" sz="1400" dirty="0">
                <a:latin typeface="Segoe UI" panose="020B0502040204020203" pitchFamily="34" charset="0"/>
                <a:ea typeface="Segoe UI" panose="020B0502040204020203" pitchFamily="34" charset="0"/>
                <a:cs typeface="Segoe UI" panose="020B0502040204020203" pitchFamily="34" charset="0"/>
              </a:rPr>
              <a:t>Wels </a:t>
            </a:r>
            <a:r>
              <a:rPr lang="en-GB" sz="1400" dirty="0" smtClean="0">
                <a:latin typeface="Segoe UI" panose="020B0502040204020203" pitchFamily="34" charset="0"/>
                <a:ea typeface="Segoe UI" panose="020B0502040204020203" pitchFamily="34" charset="0"/>
                <a:cs typeface="Segoe UI" panose="020B0502040204020203" pitchFamily="34" charset="0"/>
              </a:rPr>
              <a:t>(European </a:t>
            </a:r>
            <a:r>
              <a:rPr lang="en-GB" sz="1400" dirty="0">
                <a:latin typeface="Segoe UI" panose="020B0502040204020203" pitchFamily="34" charset="0"/>
                <a:ea typeface="Segoe UI" panose="020B0502040204020203" pitchFamily="34" charset="0"/>
                <a:cs typeface="Segoe UI" panose="020B0502040204020203" pitchFamily="34" charset="0"/>
              </a:rPr>
              <a:t>catfish)	</a:t>
            </a:r>
            <a:r>
              <a:rPr lang="en-GB" sz="1400" i="1" dirty="0" err="1">
                <a:latin typeface="Segoe UI" panose="020B0502040204020203" pitchFamily="34" charset="0"/>
                <a:ea typeface="Segoe UI" panose="020B0502040204020203" pitchFamily="34" charset="0"/>
                <a:cs typeface="Segoe UI" panose="020B0502040204020203" pitchFamily="34" charset="0"/>
              </a:rPr>
              <a:t>Silurus</a:t>
            </a:r>
            <a:r>
              <a:rPr lang="en-GB" sz="1400" i="1" dirty="0">
                <a:latin typeface="Segoe UI" panose="020B0502040204020203" pitchFamily="34" charset="0"/>
                <a:ea typeface="Segoe UI" panose="020B0502040204020203" pitchFamily="34" charset="0"/>
                <a:cs typeface="Segoe UI" panose="020B0502040204020203" pitchFamily="34" charset="0"/>
              </a:rPr>
              <a:t> </a:t>
            </a:r>
            <a:r>
              <a:rPr lang="en-GB" sz="1400" i="1" dirty="0" err="1">
                <a:latin typeface="Segoe UI" panose="020B0502040204020203" pitchFamily="34" charset="0"/>
                <a:ea typeface="Segoe UI" panose="020B0502040204020203" pitchFamily="34" charset="0"/>
                <a:cs typeface="Segoe UI" panose="020B0502040204020203" pitchFamily="34" charset="0"/>
              </a:rPr>
              <a:t>glanis</a:t>
            </a:r>
            <a:endParaRPr lang="en-GB" sz="1400" i="1" dirty="0">
              <a:latin typeface="Segoe UI" panose="020B0502040204020203" pitchFamily="34" charset="0"/>
              <a:ea typeface="Segoe UI" panose="020B0502040204020203" pitchFamily="34" charset="0"/>
              <a:cs typeface="Segoe UI" panose="020B0502040204020203" pitchFamily="34" charset="0"/>
            </a:endParaRPr>
          </a:p>
          <a:p>
            <a:r>
              <a:rPr lang="en-GB" sz="1400" dirty="0">
                <a:latin typeface="Segoe UI" panose="020B0502040204020203" pitchFamily="34" charset="0"/>
                <a:ea typeface="Segoe UI" panose="020B0502040204020203" pitchFamily="34" charset="0"/>
                <a:cs typeface="Segoe UI" panose="020B0502040204020203" pitchFamily="34" charset="0"/>
              </a:rPr>
              <a:t>Zander	</a:t>
            </a:r>
            <a:r>
              <a:rPr lang="en-GB" sz="1400" dirty="0" smtClean="0">
                <a:latin typeface="Segoe UI" panose="020B0502040204020203" pitchFamily="34" charset="0"/>
                <a:ea typeface="Segoe UI" panose="020B0502040204020203" pitchFamily="34" charset="0"/>
                <a:cs typeface="Segoe UI" panose="020B0502040204020203" pitchFamily="34" charset="0"/>
              </a:rPr>
              <a:t>		</a:t>
            </a:r>
            <a:r>
              <a:rPr lang="en-GB" sz="1400" i="1" dirty="0" err="1" smtClean="0">
                <a:latin typeface="Segoe UI" panose="020B0502040204020203" pitchFamily="34" charset="0"/>
                <a:ea typeface="Segoe UI" panose="020B0502040204020203" pitchFamily="34" charset="0"/>
                <a:cs typeface="Segoe UI" panose="020B0502040204020203" pitchFamily="34" charset="0"/>
              </a:rPr>
              <a:t>Stizostedion</a:t>
            </a:r>
            <a:r>
              <a:rPr lang="en-GB" sz="1400" i="1" dirty="0" smtClean="0">
                <a:latin typeface="Segoe UI" panose="020B0502040204020203" pitchFamily="34" charset="0"/>
                <a:ea typeface="Segoe UI" panose="020B0502040204020203" pitchFamily="34" charset="0"/>
                <a:cs typeface="Segoe UI" panose="020B0502040204020203" pitchFamily="34" charset="0"/>
              </a:rPr>
              <a:t> </a:t>
            </a:r>
            <a:r>
              <a:rPr lang="en-GB" sz="1400" i="1" dirty="0" err="1">
                <a:latin typeface="Segoe UI" panose="020B0502040204020203" pitchFamily="34" charset="0"/>
                <a:ea typeface="Segoe UI" panose="020B0502040204020203" pitchFamily="34" charset="0"/>
                <a:cs typeface="Segoe UI" panose="020B0502040204020203" pitchFamily="34" charset="0"/>
              </a:rPr>
              <a:t>lucioperca</a:t>
            </a:r>
            <a:endParaRPr lang="en-GB" sz="1400" i="1" dirty="0">
              <a:latin typeface="Segoe UI" panose="020B0502040204020203" pitchFamily="34" charset="0"/>
              <a:ea typeface="Segoe UI" panose="020B0502040204020203" pitchFamily="34" charset="0"/>
              <a:cs typeface="Segoe UI" panose="020B0502040204020203" pitchFamily="34" charset="0"/>
            </a:endParaRPr>
          </a:p>
        </p:txBody>
      </p:sp>
      <p:sp>
        <p:nvSpPr>
          <p:cNvPr id="10" name="TextBox 9"/>
          <p:cNvSpPr txBox="1"/>
          <p:nvPr/>
        </p:nvSpPr>
        <p:spPr>
          <a:xfrm>
            <a:off x="6149050" y="1958304"/>
            <a:ext cx="2336363" cy="3168867"/>
          </a:xfrm>
          <a:prstGeom prst="rect">
            <a:avLst/>
          </a:prstGeom>
          <a:solidFill>
            <a:srgbClr val="FFFFCC"/>
          </a:solidFill>
          <a:ln w="25400">
            <a:solidFill>
              <a:schemeClr val="tx1"/>
            </a:solidFill>
          </a:ln>
          <a:effectLst>
            <a:outerShdw blurRad="50800" dist="38100" algn="l" rotWithShape="0">
              <a:prstClr val="black">
                <a:alpha val="40000"/>
              </a:prstClr>
            </a:outerShdw>
          </a:effectLst>
        </p:spPr>
        <p:txBody>
          <a:bodyPr wrap="square" rtlCol="0">
            <a:spAutoFit/>
          </a:bodyPr>
          <a:lstStyle/>
          <a:p>
            <a:pPr algn="ctr"/>
            <a:endParaRPr lang="en-GB" sz="1000" b="1" dirty="0">
              <a:solidFill>
                <a:srgbClr val="FF0000"/>
              </a:solidFill>
            </a:endParaRPr>
          </a:p>
          <a:p>
            <a:pPr algn="ctr"/>
            <a:r>
              <a:rPr lang="en-GB" b="1" dirty="0" smtClean="0">
                <a:solidFill>
                  <a:srgbClr val="FF0000"/>
                </a:solidFill>
              </a:rPr>
              <a:t>BIOSECURITY PLAN</a:t>
            </a:r>
            <a:br>
              <a:rPr lang="en-GB" b="1" dirty="0" smtClean="0">
                <a:solidFill>
                  <a:srgbClr val="FF0000"/>
                </a:solidFill>
              </a:rPr>
            </a:br>
            <a:endParaRPr lang="en-GB" sz="1200" b="1" dirty="0" smtClean="0">
              <a:solidFill>
                <a:srgbClr val="FF0000"/>
              </a:solidFill>
            </a:endParaRPr>
          </a:p>
          <a:p>
            <a:r>
              <a:rPr lang="en-GB" sz="1200" dirty="0" smtClean="0"/>
              <a:t>----------------------------------------------------------------------------------------------------------------------------------------------------------------------------------------</a:t>
            </a:r>
          </a:p>
          <a:p>
            <a:endParaRPr lang="en-GB" sz="1200" dirty="0"/>
          </a:p>
          <a:p>
            <a:pPr marL="342900" indent="-342900">
              <a:buAutoNum type="arabicParenR"/>
            </a:pPr>
            <a:r>
              <a:rPr lang="en-GB" sz="1200" dirty="0" smtClean="0"/>
              <a:t>-----------------------</a:t>
            </a:r>
          </a:p>
          <a:p>
            <a:pPr marL="342900" indent="-342900">
              <a:buAutoNum type="arabicParenR"/>
            </a:pPr>
            <a:r>
              <a:rPr lang="en-GB" sz="1200" dirty="0" smtClean="0"/>
              <a:t>-----------------------</a:t>
            </a:r>
          </a:p>
          <a:p>
            <a:pPr marL="342900" indent="-342900">
              <a:buAutoNum type="arabicParenR"/>
            </a:pPr>
            <a:r>
              <a:rPr lang="en-GB" sz="1200" dirty="0" smtClean="0"/>
              <a:t>-----------------------</a:t>
            </a:r>
          </a:p>
          <a:p>
            <a:endParaRPr lang="en-GB" sz="1200" dirty="0" smtClean="0"/>
          </a:p>
          <a:p>
            <a:r>
              <a:rPr lang="en-GB" sz="1200" dirty="0" smtClean="0"/>
              <a:t>------------------------------------------------------------------------------------------------------------------------------------------</a:t>
            </a:r>
          </a:p>
          <a:p>
            <a:r>
              <a:rPr lang="en-GB" sz="1200" dirty="0" smtClean="0"/>
              <a:t>----------------------------------------------</a:t>
            </a:r>
          </a:p>
        </p:txBody>
      </p:sp>
    </p:spTree>
    <p:extLst>
      <p:ext uri="{BB962C8B-B14F-4D97-AF65-F5344CB8AC3E}">
        <p14:creationId xmlns:p14="http://schemas.microsoft.com/office/powerpoint/2010/main" val="483526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B2DEE4-AAE7-449F-AE03-AA3D970684DA}"/>
              </a:ext>
            </a:extLst>
          </p:cNvPr>
          <p:cNvSpPr>
            <a:spLocks noGrp="1"/>
          </p:cNvSpPr>
          <p:nvPr>
            <p:ph type="title"/>
          </p:nvPr>
        </p:nvSpPr>
        <p:spPr>
          <a:xfrm>
            <a:off x="492241" y="356357"/>
            <a:ext cx="7886700" cy="1325563"/>
          </a:xfrm>
        </p:spPr>
        <p:txBody>
          <a:bodyPr>
            <a:normAutofit/>
          </a:bodyPr>
          <a:lstStyle/>
          <a:p>
            <a:r>
              <a:rPr lang="en-GB" sz="3600" b="1" dirty="0">
                <a:solidFill>
                  <a:srgbClr val="006699"/>
                </a:solidFill>
                <a:latin typeface="Segoe UI" panose="020B0502040204020203" pitchFamily="34" charset="0"/>
                <a:ea typeface="Segoe UI" panose="020B0502040204020203" pitchFamily="34" charset="0"/>
                <a:cs typeface="Segoe UI" panose="020B0502040204020203" pitchFamily="34" charset="0"/>
              </a:rPr>
              <a:t>Demonstrate you have followed ‘best practice’</a:t>
            </a:r>
          </a:p>
        </p:txBody>
      </p:sp>
      <p:sp>
        <p:nvSpPr>
          <p:cNvPr id="3" name="Content Placeholder 2">
            <a:extLst>
              <a:ext uri="{FF2B5EF4-FFF2-40B4-BE49-F238E27FC236}">
                <a16:creationId xmlns="" xmlns:a16="http://schemas.microsoft.com/office/drawing/2014/main" id="{D694448B-CBBC-44CC-8826-00DEBA700857}"/>
              </a:ext>
            </a:extLst>
          </p:cNvPr>
          <p:cNvSpPr>
            <a:spLocks noGrp="1"/>
          </p:cNvSpPr>
          <p:nvPr>
            <p:ph idx="1"/>
          </p:nvPr>
        </p:nvSpPr>
        <p:spPr>
          <a:xfrm>
            <a:off x="492241" y="1807755"/>
            <a:ext cx="7886700" cy="4351338"/>
          </a:xfrm>
        </p:spPr>
        <p:txBody>
          <a:bodyPr/>
          <a:lstStyle/>
          <a:p>
            <a:pPr marL="0" indent="0">
              <a:buNone/>
            </a:pPr>
            <a:r>
              <a:rPr lang="en-GB" dirty="0">
                <a:solidFill>
                  <a:srgbClr val="006699"/>
                </a:solidFill>
                <a:latin typeface="Segoe UI" panose="020B0502040204020203" pitchFamily="34" charset="0"/>
                <a:ea typeface="Segoe UI" panose="020B0502040204020203" pitchFamily="34" charset="0"/>
                <a:cs typeface="Segoe UI" panose="020B0502040204020203" pitchFamily="34" charset="0"/>
              </a:rPr>
              <a:t>Aiming to demonstrate action against statements such as: </a:t>
            </a:r>
            <a:r>
              <a:rPr lang="en-GB" dirty="0" smtClean="0">
                <a:solidFill>
                  <a:srgbClr val="006699"/>
                </a:solidFill>
                <a:latin typeface="Segoe UI" panose="020B0502040204020203" pitchFamily="34" charset="0"/>
                <a:ea typeface="Segoe UI" panose="020B0502040204020203" pitchFamily="34" charset="0"/>
                <a:cs typeface="Segoe UI" panose="020B0502040204020203" pitchFamily="34" charset="0"/>
              </a:rPr>
              <a:t/>
            </a:r>
            <a:br>
              <a:rPr lang="en-GB" dirty="0" smtClean="0">
                <a:solidFill>
                  <a:srgbClr val="006699"/>
                </a:solidFill>
                <a:latin typeface="Segoe UI" panose="020B0502040204020203" pitchFamily="34" charset="0"/>
                <a:ea typeface="Segoe UI" panose="020B0502040204020203" pitchFamily="34" charset="0"/>
                <a:cs typeface="Segoe UI" panose="020B0502040204020203" pitchFamily="34" charset="0"/>
              </a:rPr>
            </a:br>
            <a:endParaRPr lang="en-GB" dirty="0">
              <a:latin typeface="Segoe UI" panose="020B0502040204020203" pitchFamily="34" charset="0"/>
              <a:ea typeface="Segoe UI" panose="020B0502040204020203" pitchFamily="34" charset="0"/>
              <a:cs typeface="Segoe UI" panose="020B0502040204020203" pitchFamily="34" charset="0"/>
            </a:endParaRPr>
          </a:p>
          <a:p>
            <a:pPr marL="342900" lvl="1" indent="0">
              <a:buNone/>
            </a:pPr>
            <a:r>
              <a:rPr lang="en-GB" dirty="0">
                <a:latin typeface="Segoe UI" panose="020B0502040204020203" pitchFamily="34" charset="0"/>
                <a:ea typeface="Segoe UI" panose="020B0502040204020203" pitchFamily="34" charset="0"/>
                <a:cs typeface="Segoe UI" panose="020B0502040204020203" pitchFamily="34" charset="0"/>
              </a:rPr>
              <a:t>“Adopt a precautionary approach” </a:t>
            </a:r>
            <a:r>
              <a:rPr lang="en-GB" dirty="0" smtClean="0">
                <a:latin typeface="Segoe UI" panose="020B0502040204020203" pitchFamily="34" charset="0"/>
                <a:ea typeface="Segoe UI" panose="020B0502040204020203" pitchFamily="34" charset="0"/>
                <a:cs typeface="Segoe UI" panose="020B0502040204020203" pitchFamily="34" charset="0"/>
              </a:rPr>
              <a:t/>
            </a:r>
            <a:br>
              <a:rPr lang="en-GB" dirty="0" smtClean="0">
                <a:latin typeface="Segoe UI" panose="020B0502040204020203" pitchFamily="34" charset="0"/>
                <a:ea typeface="Segoe UI" panose="020B0502040204020203" pitchFamily="34" charset="0"/>
                <a:cs typeface="Segoe UI" panose="020B0502040204020203" pitchFamily="34" charset="0"/>
              </a:rPr>
            </a:br>
            <a:endParaRPr lang="en-GB" dirty="0">
              <a:latin typeface="Segoe UI" panose="020B0502040204020203" pitchFamily="34" charset="0"/>
              <a:ea typeface="Segoe UI" panose="020B0502040204020203" pitchFamily="34" charset="0"/>
              <a:cs typeface="Segoe UI" panose="020B0502040204020203" pitchFamily="34" charset="0"/>
            </a:endParaRPr>
          </a:p>
          <a:p>
            <a:pPr marL="342900" lvl="1" indent="0">
              <a:buNone/>
            </a:pPr>
            <a:r>
              <a:rPr lang="en-GB" dirty="0">
                <a:latin typeface="Segoe UI" panose="020B0502040204020203" pitchFamily="34" charset="0"/>
                <a:ea typeface="Segoe UI" panose="020B0502040204020203" pitchFamily="34" charset="0"/>
                <a:cs typeface="Segoe UI" panose="020B0502040204020203" pitchFamily="34" charset="0"/>
              </a:rPr>
              <a:t>“Carry out risk assessments” </a:t>
            </a:r>
            <a:r>
              <a:rPr lang="en-GB" dirty="0" smtClean="0">
                <a:latin typeface="Segoe UI" panose="020B0502040204020203" pitchFamily="34" charset="0"/>
                <a:ea typeface="Segoe UI" panose="020B0502040204020203" pitchFamily="34" charset="0"/>
                <a:cs typeface="Segoe UI" panose="020B0502040204020203" pitchFamily="34" charset="0"/>
              </a:rPr>
              <a:t/>
            </a:r>
            <a:br>
              <a:rPr lang="en-GB" dirty="0" smtClean="0">
                <a:latin typeface="Segoe UI" panose="020B0502040204020203" pitchFamily="34" charset="0"/>
                <a:ea typeface="Segoe UI" panose="020B0502040204020203" pitchFamily="34" charset="0"/>
                <a:cs typeface="Segoe UI" panose="020B0502040204020203" pitchFamily="34" charset="0"/>
              </a:rPr>
            </a:br>
            <a:endParaRPr lang="en-GB" dirty="0">
              <a:latin typeface="Segoe UI" panose="020B0502040204020203" pitchFamily="34" charset="0"/>
              <a:ea typeface="Segoe UI" panose="020B0502040204020203" pitchFamily="34" charset="0"/>
              <a:cs typeface="Segoe UI" panose="020B0502040204020203" pitchFamily="34" charset="0"/>
            </a:endParaRPr>
          </a:p>
          <a:p>
            <a:pPr marL="342900" lvl="1" indent="0">
              <a:buNone/>
            </a:pPr>
            <a:r>
              <a:rPr lang="en-GB" dirty="0">
                <a:latin typeface="Segoe UI" panose="020B0502040204020203" pitchFamily="34" charset="0"/>
                <a:ea typeface="Segoe UI" panose="020B0502040204020203" pitchFamily="34" charset="0"/>
                <a:cs typeface="Segoe UI" panose="020B0502040204020203" pitchFamily="34" charset="0"/>
              </a:rPr>
              <a:t>“Seek advice and follow good practice</a:t>
            </a:r>
            <a:r>
              <a:rPr lang="en-GB" dirty="0" smtClean="0">
                <a:latin typeface="Segoe UI" panose="020B0502040204020203" pitchFamily="34" charset="0"/>
                <a:ea typeface="Segoe UI" panose="020B0502040204020203" pitchFamily="34" charset="0"/>
                <a:cs typeface="Segoe UI" panose="020B0502040204020203" pitchFamily="34" charset="0"/>
              </a:rPr>
              <a:t>”</a:t>
            </a:r>
            <a:br>
              <a:rPr lang="en-GB" dirty="0" smtClean="0">
                <a:latin typeface="Segoe UI" panose="020B0502040204020203" pitchFamily="34" charset="0"/>
                <a:ea typeface="Segoe UI" panose="020B0502040204020203" pitchFamily="34" charset="0"/>
                <a:cs typeface="Segoe UI" panose="020B0502040204020203" pitchFamily="34" charset="0"/>
              </a:rPr>
            </a:br>
            <a:endParaRPr lang="en-GB" dirty="0">
              <a:latin typeface="Segoe UI" panose="020B0502040204020203" pitchFamily="34" charset="0"/>
              <a:ea typeface="Segoe UI" panose="020B0502040204020203" pitchFamily="34" charset="0"/>
              <a:cs typeface="Segoe UI" panose="020B0502040204020203" pitchFamily="34" charset="0"/>
            </a:endParaRPr>
          </a:p>
          <a:p>
            <a:pPr marL="342900" lvl="1" indent="0">
              <a:buNone/>
            </a:pPr>
            <a:r>
              <a:rPr lang="en-GB" dirty="0">
                <a:latin typeface="Segoe UI" panose="020B0502040204020203" pitchFamily="34" charset="0"/>
                <a:ea typeface="Segoe UI" panose="020B0502040204020203" pitchFamily="34" charset="0"/>
                <a:cs typeface="Segoe UI" panose="020B0502040204020203" pitchFamily="34" charset="0"/>
              </a:rPr>
              <a:t>“Take reasonable steps and exercise due diligence” </a:t>
            </a:r>
          </a:p>
          <a:p>
            <a:endParaRPr lang="en-GB"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60916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5885" y="621174"/>
            <a:ext cx="8524013" cy="5514974"/>
            <a:chOff x="155885" y="621174"/>
            <a:chExt cx="8524013" cy="5514974"/>
          </a:xfrm>
        </p:grpSpPr>
        <p:sp>
          <p:nvSpPr>
            <p:cNvPr id="4" name="Rectangle 3">
              <a:extLst>
                <a:ext uri="{FF2B5EF4-FFF2-40B4-BE49-F238E27FC236}">
                  <a16:creationId xmlns="" xmlns:a16="http://schemas.microsoft.com/office/drawing/2014/main" id="{2A438598-1475-4E8B-B656-10ADB812D662}"/>
                </a:ext>
              </a:extLst>
            </p:cNvPr>
            <p:cNvSpPr/>
            <p:nvPr/>
          </p:nvSpPr>
          <p:spPr>
            <a:xfrm rot="2422142">
              <a:off x="917779" y="4514050"/>
              <a:ext cx="1657826" cy="484748"/>
            </a:xfrm>
            <a:prstGeom prst="rect">
              <a:avLst/>
            </a:prstGeom>
            <a:noFill/>
          </p:spPr>
          <p:txBody>
            <a:bodyPr wrap="none" lIns="68580" tIns="34290" rIns="68580" bIns="34290">
              <a:spAutoFit/>
            </a:bodyPr>
            <a:lstStyle/>
            <a:p>
              <a:pPr algn="ctr"/>
              <a:r>
                <a:rPr lang="en-US" sz="27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Customers</a:t>
              </a:r>
              <a:endParaRPr lang="en-US" sz="2700" dirty="0">
                <a:ln w="0"/>
                <a:solidFill>
                  <a:schemeClr val="accent1"/>
                </a:solidFill>
                <a:effectLst>
                  <a:outerShdw blurRad="38100" dist="25400" dir="5400000" algn="ctr" rotWithShape="0">
                    <a:srgbClr val="6E747A">
                      <a:alpha val="43000"/>
                    </a:srgbClr>
                  </a:outerShdw>
                </a:effectLst>
              </a:endParaRPr>
            </a:p>
          </p:txBody>
        </p:sp>
        <p:sp>
          <p:nvSpPr>
            <p:cNvPr id="5" name="Rectangle 4">
              <a:extLst>
                <a:ext uri="{FF2B5EF4-FFF2-40B4-BE49-F238E27FC236}">
                  <a16:creationId xmlns="" xmlns:a16="http://schemas.microsoft.com/office/drawing/2014/main" id="{8D169B1A-3170-4E8B-B01C-1F959E24C12C}"/>
                </a:ext>
              </a:extLst>
            </p:cNvPr>
            <p:cNvSpPr/>
            <p:nvPr/>
          </p:nvSpPr>
          <p:spPr>
            <a:xfrm rot="1744538">
              <a:off x="3056186" y="1679484"/>
              <a:ext cx="1750864" cy="900246"/>
            </a:xfrm>
            <a:prstGeom prst="rect">
              <a:avLst/>
            </a:prstGeom>
            <a:noFill/>
          </p:spPr>
          <p:txBody>
            <a:bodyPr wrap="none" lIns="68580" tIns="34290" rIns="68580" bIns="34290">
              <a:spAutoFit/>
            </a:bodyPr>
            <a:lstStyle/>
            <a:p>
              <a:pPr algn="ctr"/>
              <a:r>
                <a:rPr lang="en-US" sz="27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Investor </a:t>
              </a:r>
            </a:p>
            <a:p>
              <a:pPr algn="ctr"/>
              <a:r>
                <a:rPr lang="en-US" sz="27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Confidence</a:t>
              </a:r>
            </a:p>
          </p:txBody>
        </p:sp>
        <p:sp>
          <p:nvSpPr>
            <p:cNvPr id="6" name="Rectangle 5">
              <a:extLst>
                <a:ext uri="{FF2B5EF4-FFF2-40B4-BE49-F238E27FC236}">
                  <a16:creationId xmlns="" xmlns:a16="http://schemas.microsoft.com/office/drawing/2014/main" id="{0DBDBBAA-4A15-49D4-8A2B-7CAC093F469E}"/>
                </a:ext>
              </a:extLst>
            </p:cNvPr>
            <p:cNvSpPr/>
            <p:nvPr/>
          </p:nvSpPr>
          <p:spPr>
            <a:xfrm rot="20466159">
              <a:off x="555968" y="2292770"/>
              <a:ext cx="3055439" cy="900246"/>
            </a:xfrm>
            <a:prstGeom prst="rect">
              <a:avLst/>
            </a:prstGeom>
            <a:noFill/>
          </p:spPr>
          <p:txBody>
            <a:bodyPr wrap="square" lIns="68580" tIns="34290" rIns="68580" bIns="34290">
              <a:spAutoFit/>
            </a:bodyPr>
            <a:lstStyle/>
            <a:p>
              <a:pPr algn="ctr"/>
              <a:r>
                <a:rPr lang="en-US" sz="2700" b="1"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Members Expectations</a:t>
              </a:r>
            </a:p>
          </p:txBody>
        </p:sp>
        <p:sp>
          <p:nvSpPr>
            <p:cNvPr id="7" name="Rectangle 6">
              <a:extLst>
                <a:ext uri="{FF2B5EF4-FFF2-40B4-BE49-F238E27FC236}">
                  <a16:creationId xmlns="" xmlns:a16="http://schemas.microsoft.com/office/drawing/2014/main" id="{FB58D391-8A97-43FE-B37D-119F95F1178A}"/>
                </a:ext>
              </a:extLst>
            </p:cNvPr>
            <p:cNvSpPr/>
            <p:nvPr/>
          </p:nvSpPr>
          <p:spPr>
            <a:xfrm>
              <a:off x="1122443" y="3606858"/>
              <a:ext cx="1675780" cy="484748"/>
            </a:xfrm>
            <a:prstGeom prst="rect">
              <a:avLst/>
            </a:prstGeom>
            <a:noFill/>
          </p:spPr>
          <p:txBody>
            <a:bodyPr wrap="none" lIns="68580" tIns="34290" rIns="68580" bIns="34290">
              <a:spAutoFit/>
            </a:bodyPr>
            <a:lstStyle/>
            <a:p>
              <a:pPr algn="ctr"/>
              <a:r>
                <a:rPr lang="en-US" sz="2700" b="1" dirty="0">
                  <a:ln w="12700">
                    <a:solidFill>
                      <a:schemeClr val="accent5"/>
                    </a:solidFill>
                    <a:prstDash val="solid"/>
                  </a:ln>
                  <a:pattFill prst="ltDnDiag">
                    <a:fgClr>
                      <a:schemeClr val="accent5">
                        <a:lumMod val="60000"/>
                        <a:lumOff val="40000"/>
                      </a:schemeClr>
                    </a:fgClr>
                    <a:bgClr>
                      <a:schemeClr val="bg1"/>
                    </a:bgClr>
                  </a:pattFill>
                </a:rPr>
                <a:t>Legislation</a:t>
              </a:r>
              <a:endParaRPr lang="en-US" sz="2700" dirty="0">
                <a:ln w="0"/>
                <a:solidFill>
                  <a:schemeClr val="accent1"/>
                </a:solidFill>
                <a:effectLst>
                  <a:outerShdw blurRad="38100" dist="25400" dir="5400000" algn="ctr" rotWithShape="0">
                    <a:srgbClr val="6E747A">
                      <a:alpha val="43000"/>
                    </a:srgbClr>
                  </a:outerShdw>
                </a:effectLst>
              </a:endParaRPr>
            </a:p>
          </p:txBody>
        </p:sp>
        <p:sp>
          <p:nvSpPr>
            <p:cNvPr id="8" name="Rectangle 7">
              <a:extLst>
                <a:ext uri="{FF2B5EF4-FFF2-40B4-BE49-F238E27FC236}">
                  <a16:creationId xmlns="" xmlns:a16="http://schemas.microsoft.com/office/drawing/2014/main" id="{C0FBEF81-75B2-425B-9615-1DFCCB318EDB}"/>
                </a:ext>
              </a:extLst>
            </p:cNvPr>
            <p:cNvSpPr/>
            <p:nvPr/>
          </p:nvSpPr>
          <p:spPr>
            <a:xfrm>
              <a:off x="3670242" y="621174"/>
              <a:ext cx="2667846" cy="900246"/>
            </a:xfrm>
            <a:prstGeom prst="rect">
              <a:avLst/>
            </a:prstGeom>
            <a:noFill/>
          </p:spPr>
          <p:txBody>
            <a:bodyPr wrap="square" lIns="68580" tIns="34290" rIns="68580" bIns="34290">
              <a:spAutoFit/>
            </a:bodyPr>
            <a:lstStyle/>
            <a:p>
              <a:pPr algn="ct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Public Expectations</a:t>
              </a:r>
            </a:p>
          </p:txBody>
        </p:sp>
        <p:sp>
          <p:nvSpPr>
            <p:cNvPr id="9" name="Rectangle 8">
              <a:extLst>
                <a:ext uri="{FF2B5EF4-FFF2-40B4-BE49-F238E27FC236}">
                  <a16:creationId xmlns="" xmlns:a16="http://schemas.microsoft.com/office/drawing/2014/main" id="{2C640DE5-88C8-4798-8425-E392603627AC}"/>
                </a:ext>
              </a:extLst>
            </p:cNvPr>
            <p:cNvSpPr/>
            <p:nvPr/>
          </p:nvSpPr>
          <p:spPr>
            <a:xfrm>
              <a:off x="3177623" y="4635649"/>
              <a:ext cx="1737848" cy="484748"/>
            </a:xfrm>
            <a:prstGeom prst="rect">
              <a:avLst/>
            </a:prstGeom>
            <a:noFill/>
          </p:spPr>
          <p:txBody>
            <a:bodyPr wrap="none" lIns="68580" tIns="34290" rIns="68580" bIns="34290">
              <a:spAutoFit/>
            </a:bodyPr>
            <a:lstStyle/>
            <a:p>
              <a:pPr algn="ctr"/>
              <a:r>
                <a:rPr lang="en-US" sz="27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Reputation</a:t>
              </a:r>
            </a:p>
          </p:txBody>
        </p:sp>
        <p:sp>
          <p:nvSpPr>
            <p:cNvPr id="10" name="Rectangle 9">
              <a:extLst>
                <a:ext uri="{FF2B5EF4-FFF2-40B4-BE49-F238E27FC236}">
                  <a16:creationId xmlns="" xmlns:a16="http://schemas.microsoft.com/office/drawing/2014/main" id="{CE546DCC-9258-411C-953E-524F20156DA1}"/>
                </a:ext>
              </a:extLst>
            </p:cNvPr>
            <p:cNvSpPr/>
            <p:nvPr/>
          </p:nvSpPr>
          <p:spPr>
            <a:xfrm rot="19638606">
              <a:off x="2921405" y="3849233"/>
              <a:ext cx="1461554" cy="484748"/>
            </a:xfrm>
            <a:prstGeom prst="rect">
              <a:avLst/>
            </a:prstGeom>
            <a:noFill/>
          </p:spPr>
          <p:txBody>
            <a:bodyPr wrap="none" lIns="68580" tIns="34290" rIns="68580" bIns="34290">
              <a:spAutoFit/>
            </a:bodyPr>
            <a:lstStyle/>
            <a:p>
              <a:pPr algn="ct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Suppliers</a:t>
              </a:r>
            </a:p>
          </p:txBody>
        </p:sp>
        <p:sp>
          <p:nvSpPr>
            <p:cNvPr id="11" name="Rectangle 10">
              <a:extLst>
                <a:ext uri="{FF2B5EF4-FFF2-40B4-BE49-F238E27FC236}">
                  <a16:creationId xmlns="" xmlns:a16="http://schemas.microsoft.com/office/drawing/2014/main" id="{F164E367-579B-48DF-AF8C-F4881F178D42}"/>
                </a:ext>
              </a:extLst>
            </p:cNvPr>
            <p:cNvSpPr/>
            <p:nvPr/>
          </p:nvSpPr>
          <p:spPr>
            <a:xfrm>
              <a:off x="5087237" y="3365481"/>
              <a:ext cx="1825500" cy="900246"/>
            </a:xfrm>
            <a:prstGeom prst="rect">
              <a:avLst/>
            </a:prstGeom>
            <a:noFill/>
          </p:spPr>
          <p:txBody>
            <a:bodyPr wrap="none" lIns="68580" tIns="34290" rIns="68580" bIns="34290">
              <a:spAutoFit/>
            </a:bodyPr>
            <a:lstStyle/>
            <a:p>
              <a:pPr algn="ctr"/>
              <a:r>
                <a:rPr lang="en-US" sz="2700" b="1" dirty="0">
                  <a:ln w="9525">
                    <a:solidFill>
                      <a:schemeClr val="bg1"/>
                    </a:solidFill>
                    <a:prstDash val="solid"/>
                  </a:ln>
                  <a:solidFill>
                    <a:schemeClr val="accent2">
                      <a:lumMod val="50000"/>
                    </a:schemeClr>
                  </a:solidFill>
                  <a:effectLst>
                    <a:outerShdw blurRad="12700" dist="38100" dir="2700000" algn="tl" rotWithShape="0">
                      <a:schemeClr val="accent5">
                        <a:lumMod val="60000"/>
                        <a:lumOff val="40000"/>
                      </a:schemeClr>
                    </a:outerShdw>
                  </a:effectLst>
                </a:rPr>
                <a:t>Planning </a:t>
              </a:r>
            </a:p>
            <a:p>
              <a:pPr algn="ctr"/>
              <a:r>
                <a:rPr lang="en-US" sz="2700" b="1" dirty="0">
                  <a:ln w="9525">
                    <a:solidFill>
                      <a:schemeClr val="bg1"/>
                    </a:solidFill>
                    <a:prstDash val="solid"/>
                  </a:ln>
                  <a:solidFill>
                    <a:schemeClr val="accent2">
                      <a:lumMod val="50000"/>
                    </a:schemeClr>
                  </a:solidFill>
                  <a:effectLst>
                    <a:outerShdw blurRad="12700" dist="38100" dir="2700000" algn="tl" rotWithShape="0">
                      <a:schemeClr val="accent5">
                        <a:lumMod val="60000"/>
                        <a:lumOff val="40000"/>
                      </a:schemeClr>
                    </a:outerShdw>
                  </a:effectLst>
                </a:rPr>
                <a:t>Restrictions</a:t>
              </a:r>
              <a:endParaRPr lang="en-US" sz="2700" dirty="0">
                <a:ln w="0"/>
                <a:solidFill>
                  <a:schemeClr val="accent2">
                    <a:lumMod val="50000"/>
                  </a:schemeClr>
                </a:solidFill>
                <a:effectLst>
                  <a:outerShdw blurRad="50800" dist="38100" dir="18900000" algn="bl" rotWithShape="0">
                    <a:prstClr val="black">
                      <a:alpha val="40000"/>
                    </a:prstClr>
                  </a:outerShdw>
                </a:effectLst>
              </a:endParaRPr>
            </a:p>
          </p:txBody>
        </p:sp>
        <p:sp>
          <p:nvSpPr>
            <p:cNvPr id="12" name="Rectangle 11">
              <a:extLst>
                <a:ext uri="{FF2B5EF4-FFF2-40B4-BE49-F238E27FC236}">
                  <a16:creationId xmlns="" xmlns:a16="http://schemas.microsoft.com/office/drawing/2014/main" id="{F25C0B74-F2EF-4C17-93D5-806273362506}"/>
                </a:ext>
              </a:extLst>
            </p:cNvPr>
            <p:cNvSpPr/>
            <p:nvPr/>
          </p:nvSpPr>
          <p:spPr>
            <a:xfrm>
              <a:off x="2535085" y="2989527"/>
              <a:ext cx="3079570" cy="484748"/>
            </a:xfrm>
            <a:prstGeom prst="rect">
              <a:avLst/>
            </a:prstGeom>
            <a:noFill/>
          </p:spPr>
          <p:txBody>
            <a:bodyPr wrap="square" lIns="68580" tIns="34290" rIns="68580" bIns="34290">
              <a:spAutoFit/>
            </a:bodyPr>
            <a:lstStyle/>
            <a:p>
              <a:pPr algn="ctr"/>
              <a:r>
                <a:rPr lang="en-US" sz="2700" b="1" dirty="0">
                  <a:ln w="22225">
                    <a:solidFill>
                      <a:schemeClr val="accent2"/>
                    </a:solidFill>
                    <a:prstDash val="solid"/>
                  </a:ln>
                  <a:solidFill>
                    <a:schemeClr val="accent2">
                      <a:lumMod val="40000"/>
                      <a:lumOff val="60000"/>
                    </a:schemeClr>
                  </a:solidFill>
                </a:rPr>
                <a:t>Risk Management</a:t>
              </a:r>
            </a:p>
          </p:txBody>
        </p:sp>
        <p:sp>
          <p:nvSpPr>
            <p:cNvPr id="13" name="Rectangle 12">
              <a:extLst>
                <a:ext uri="{FF2B5EF4-FFF2-40B4-BE49-F238E27FC236}">
                  <a16:creationId xmlns="" xmlns:a16="http://schemas.microsoft.com/office/drawing/2014/main" id="{4405B758-BA57-4583-A654-E53DDD320F0B}"/>
                </a:ext>
              </a:extLst>
            </p:cNvPr>
            <p:cNvSpPr/>
            <p:nvPr/>
          </p:nvSpPr>
          <p:spPr>
            <a:xfrm rot="19242245">
              <a:off x="6360993" y="4106807"/>
              <a:ext cx="2318905" cy="900246"/>
            </a:xfrm>
            <a:prstGeom prst="rect">
              <a:avLst/>
            </a:prstGeom>
            <a:noFill/>
          </p:spPr>
          <p:txBody>
            <a:bodyPr wrap="none" lIns="68580" tIns="34290" rIns="68580" bIns="34290">
              <a:spAutoFit/>
            </a:bodyPr>
            <a:lstStyle/>
            <a:p>
              <a:pPr algn="ctr"/>
              <a:r>
                <a:rPr lang="en-US" sz="27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Environmental </a:t>
              </a:r>
            </a:p>
            <a:p>
              <a:pPr algn="ctr"/>
              <a:r>
                <a:rPr lang="en-US" sz="27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Damage</a:t>
              </a:r>
            </a:p>
          </p:txBody>
        </p:sp>
        <p:sp>
          <p:nvSpPr>
            <p:cNvPr id="14" name="Rectangle 13">
              <a:extLst>
                <a:ext uri="{FF2B5EF4-FFF2-40B4-BE49-F238E27FC236}">
                  <a16:creationId xmlns="" xmlns:a16="http://schemas.microsoft.com/office/drawing/2014/main" id="{A9238BA2-9F75-48FD-9271-C0EEC5424EA2}"/>
                </a:ext>
              </a:extLst>
            </p:cNvPr>
            <p:cNvSpPr/>
            <p:nvPr/>
          </p:nvSpPr>
          <p:spPr>
            <a:xfrm rot="2147607">
              <a:off x="5141862" y="2281746"/>
              <a:ext cx="2796279" cy="484748"/>
            </a:xfrm>
            <a:prstGeom prst="rect">
              <a:avLst/>
            </a:prstGeom>
            <a:noFill/>
          </p:spPr>
          <p:txBody>
            <a:bodyPr wrap="none" lIns="68580" tIns="34290" rIns="68580" bIns="34290">
              <a:spAutoFit/>
            </a:bodyPr>
            <a:lstStyle/>
            <a:p>
              <a:pPr algn="ctr"/>
              <a:r>
                <a:rPr lang="en-US" sz="27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Market Advantage</a:t>
              </a:r>
            </a:p>
          </p:txBody>
        </p:sp>
        <p:sp>
          <p:nvSpPr>
            <p:cNvPr id="15" name="Rectangle 14">
              <a:extLst>
                <a:ext uri="{FF2B5EF4-FFF2-40B4-BE49-F238E27FC236}">
                  <a16:creationId xmlns="" xmlns:a16="http://schemas.microsoft.com/office/drawing/2014/main" id="{8F0CC192-5480-4B7B-970C-8FA85AD8E233}"/>
                </a:ext>
              </a:extLst>
            </p:cNvPr>
            <p:cNvSpPr/>
            <p:nvPr/>
          </p:nvSpPr>
          <p:spPr>
            <a:xfrm rot="19696596">
              <a:off x="256002" y="944057"/>
              <a:ext cx="2207288" cy="900246"/>
            </a:xfrm>
            <a:prstGeom prst="rect">
              <a:avLst/>
            </a:prstGeom>
            <a:noFill/>
          </p:spPr>
          <p:txBody>
            <a:bodyPr wrap="square" lIns="68580" tIns="34290" rIns="68580" bIns="34290">
              <a:spAutoFit/>
            </a:bodyPr>
            <a:lstStyle/>
            <a:p>
              <a:pPr algn="ctr"/>
              <a:r>
                <a:rPr lang="en-US" sz="2700" b="1" dirty="0">
                  <a:ln w="12700" cmpd="sng">
                    <a:solidFill>
                      <a:schemeClr val="accent4"/>
                    </a:solidFill>
                    <a:prstDash val="solid"/>
                  </a:ln>
                  <a:solidFill>
                    <a:schemeClr val="accent4">
                      <a:lumMod val="75000"/>
                    </a:schemeClr>
                  </a:solidFill>
                </a:rPr>
                <a:t>Legal Challenge</a:t>
              </a:r>
            </a:p>
          </p:txBody>
        </p:sp>
        <p:sp>
          <p:nvSpPr>
            <p:cNvPr id="17" name="Rectangle 16">
              <a:extLst>
                <a:ext uri="{FF2B5EF4-FFF2-40B4-BE49-F238E27FC236}">
                  <a16:creationId xmlns="" xmlns:a16="http://schemas.microsoft.com/office/drawing/2014/main" id="{72BA95D0-6DFE-4C7B-95E5-AF0B5C4B59E8}"/>
                </a:ext>
              </a:extLst>
            </p:cNvPr>
            <p:cNvSpPr/>
            <p:nvPr/>
          </p:nvSpPr>
          <p:spPr>
            <a:xfrm>
              <a:off x="155885" y="5743733"/>
              <a:ext cx="3928191" cy="392415"/>
            </a:xfrm>
            <a:prstGeom prst="rect">
              <a:avLst/>
            </a:prstGeom>
            <a:noFill/>
          </p:spPr>
          <p:txBody>
            <a:bodyPr wrap="none" lIns="68580" tIns="34290" rIns="68580" bIns="34290">
              <a:spAutoFit/>
            </a:bodyPr>
            <a:lstStyle/>
            <a:p>
              <a:pPr algn="ctr"/>
              <a:r>
                <a:rPr lang="en-GB" sz="21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Wildlife and Countryside Act 1981</a:t>
              </a:r>
              <a:endParaRPr lang="en-US" sz="21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grpSp>
      <p:sp>
        <p:nvSpPr>
          <p:cNvPr id="3" name="TextBox 2"/>
          <p:cNvSpPr txBox="1"/>
          <p:nvPr/>
        </p:nvSpPr>
        <p:spPr>
          <a:xfrm rot="1729950">
            <a:off x="5111736" y="5598796"/>
            <a:ext cx="2982818" cy="923330"/>
          </a:xfrm>
          <a:prstGeom prst="rect">
            <a:avLst/>
          </a:prstGeom>
          <a:noFill/>
        </p:spPr>
        <p:txBody>
          <a:bodyPr wrap="square" rtlCol="0">
            <a:spAutoFit/>
          </a:bodyPr>
          <a:lstStyle/>
          <a:p>
            <a:r>
              <a:rPr lang="en-GB" dirty="0" smtClean="0">
                <a:solidFill>
                  <a:schemeClr val="accent6">
                    <a:lumMod val="75000"/>
                  </a:schemeClr>
                </a:solidFill>
                <a:latin typeface="Gill Sans Ultra Bold" panose="020B0A02020104020203" pitchFamily="34" charset="0"/>
              </a:rPr>
              <a:t>European Water </a:t>
            </a:r>
            <a:r>
              <a:rPr lang="en-GB" dirty="0">
                <a:solidFill>
                  <a:schemeClr val="accent6">
                    <a:lumMod val="75000"/>
                  </a:schemeClr>
                </a:solidFill>
                <a:latin typeface="Gill Sans Ultra Bold" panose="020B0A02020104020203" pitchFamily="34" charset="0"/>
              </a:rPr>
              <a:t>Framework Directive</a:t>
            </a:r>
          </a:p>
        </p:txBody>
      </p:sp>
    </p:spTree>
    <p:extLst>
      <p:ext uri="{BB962C8B-B14F-4D97-AF65-F5344CB8AC3E}">
        <p14:creationId xmlns:p14="http://schemas.microsoft.com/office/powerpoint/2010/main" val="2725482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1416</TotalTime>
  <Words>2781</Words>
  <Application>Microsoft Office PowerPoint</Application>
  <PresentationFormat>On-screen Show (4:3)</PresentationFormat>
  <Paragraphs>297</Paragraphs>
  <Slides>27</Slides>
  <Notes>27</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5" baseType="lpstr">
      <vt:lpstr>Arial</vt:lpstr>
      <vt:lpstr>Calibri</vt:lpstr>
      <vt:lpstr>Calibri Light</vt:lpstr>
      <vt:lpstr>Gill Sans Ultra Bold</vt:lpstr>
      <vt:lpstr>Segoe UI</vt:lpstr>
      <vt:lpstr>Times New Roman</vt:lpstr>
      <vt:lpstr>Office Theme</vt:lpstr>
      <vt:lpstr>PDF</vt:lpstr>
      <vt:lpstr>PowerPoint Presentation</vt:lpstr>
      <vt:lpstr>Freshwater Invasive Non-Native Species </vt:lpstr>
      <vt:lpstr>PowerPoint Presentation</vt:lpstr>
      <vt:lpstr>PowerPoint Presentation</vt:lpstr>
      <vt:lpstr>Ever  Increasing  Invasives</vt:lpstr>
      <vt:lpstr>Routes of Participants  (and Invasive Species)</vt:lpstr>
      <vt:lpstr>Schedule 9 example species</vt:lpstr>
      <vt:lpstr>Demonstrate you have followed ‘best practice’</vt:lpstr>
      <vt:lpstr>PowerPoint Presentation</vt:lpstr>
      <vt:lpstr>Biosecurity Risk Assessment</vt:lpstr>
      <vt:lpstr>Working with Contractors</vt:lpstr>
      <vt:lpstr>Check, Clean, Dry</vt:lpstr>
      <vt:lpstr>PowerPoint Presentation</vt:lpstr>
      <vt:lpstr>Cleaning stations</vt:lpstr>
      <vt:lpstr>Washing station</vt:lpstr>
      <vt:lpstr>Communication Tools</vt:lpstr>
      <vt:lpstr>Biosecurity Planning</vt:lpstr>
      <vt:lpstr>Section 1 - Introduction</vt:lpstr>
      <vt:lpstr>Section 2 – Scene Setting</vt:lpstr>
      <vt:lpstr>Section 3 – Environmental Information</vt:lpstr>
      <vt:lpstr>Section 4 – Use of the Area</vt:lpstr>
      <vt:lpstr>Section 5 – Biosecurity Actions</vt:lpstr>
      <vt:lpstr>Commonwealth Games Flotilla 2014</vt:lpstr>
      <vt:lpstr>Sources of boats</vt:lpstr>
      <vt:lpstr>PowerPoint Presentation</vt:lpstr>
      <vt:lpstr>Not a moment too soon…..</vt:lpstr>
      <vt:lpstr>Contacts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Invasive Non-Native Species A Guide for Event Managers</dc:title>
  <dc:creator>sarah brown</dc:creator>
  <cp:lastModifiedBy>Macias-Rodriguez, Sara (APHA)</cp:lastModifiedBy>
  <cp:revision>117</cp:revision>
  <dcterms:created xsi:type="dcterms:W3CDTF">2018-03-02T14:33:00Z</dcterms:created>
  <dcterms:modified xsi:type="dcterms:W3CDTF">2019-10-30T10:34:14Z</dcterms:modified>
</cp:coreProperties>
</file>